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69"/>
  </p:notesMasterIdLst>
  <p:handoutMasterIdLst>
    <p:handoutMasterId r:id="rId70"/>
  </p:handoutMasterIdLst>
  <p:sldIdLst>
    <p:sldId id="256" r:id="rId2"/>
    <p:sldId id="257" r:id="rId3"/>
    <p:sldId id="343" r:id="rId4"/>
    <p:sldId id="344" r:id="rId5"/>
    <p:sldId id="362" r:id="rId6"/>
    <p:sldId id="355" r:id="rId7"/>
    <p:sldId id="356" r:id="rId8"/>
    <p:sldId id="300" r:id="rId9"/>
    <p:sldId id="299" r:id="rId10"/>
    <p:sldId id="301" r:id="rId11"/>
    <p:sldId id="302" r:id="rId12"/>
    <p:sldId id="305" r:id="rId13"/>
    <p:sldId id="304" r:id="rId14"/>
    <p:sldId id="345" r:id="rId15"/>
    <p:sldId id="346" r:id="rId16"/>
    <p:sldId id="347" r:id="rId17"/>
    <p:sldId id="348" r:id="rId18"/>
    <p:sldId id="349" r:id="rId19"/>
    <p:sldId id="350" r:id="rId20"/>
    <p:sldId id="351" r:id="rId21"/>
    <p:sldId id="352" r:id="rId22"/>
    <p:sldId id="353" r:id="rId23"/>
    <p:sldId id="354" r:id="rId24"/>
    <p:sldId id="363" r:id="rId25"/>
    <p:sldId id="293" r:id="rId26"/>
    <p:sldId id="292" r:id="rId27"/>
    <p:sldId id="294" r:id="rId28"/>
    <p:sldId id="295" r:id="rId29"/>
    <p:sldId id="296" r:id="rId30"/>
    <p:sldId id="297" r:id="rId31"/>
    <p:sldId id="298" r:id="rId32"/>
    <p:sldId id="306" r:id="rId33"/>
    <p:sldId id="357" r:id="rId34"/>
    <p:sldId id="311" r:id="rId35"/>
    <p:sldId id="314" r:id="rId36"/>
    <p:sldId id="316" r:id="rId37"/>
    <p:sldId id="317" r:id="rId38"/>
    <p:sldId id="319" r:id="rId39"/>
    <p:sldId id="318" r:id="rId40"/>
    <p:sldId id="358" r:id="rId41"/>
    <p:sldId id="359" r:id="rId42"/>
    <p:sldId id="324" r:id="rId43"/>
    <p:sldId id="325" r:id="rId44"/>
    <p:sldId id="326" r:id="rId45"/>
    <p:sldId id="364" r:id="rId46"/>
    <p:sldId id="323" r:id="rId47"/>
    <p:sldId id="320" r:id="rId48"/>
    <p:sldId id="321" r:id="rId49"/>
    <p:sldId id="327" r:id="rId50"/>
    <p:sldId id="361" r:id="rId51"/>
    <p:sldId id="365" r:id="rId52"/>
    <p:sldId id="330" r:id="rId53"/>
    <p:sldId id="331" r:id="rId54"/>
    <p:sldId id="360" r:id="rId55"/>
    <p:sldId id="332" r:id="rId56"/>
    <p:sldId id="366" r:id="rId57"/>
    <p:sldId id="328" r:id="rId58"/>
    <p:sldId id="329" r:id="rId59"/>
    <p:sldId id="333" r:id="rId60"/>
    <p:sldId id="334" r:id="rId61"/>
    <p:sldId id="335" r:id="rId62"/>
    <p:sldId id="336" r:id="rId63"/>
    <p:sldId id="367" r:id="rId64"/>
    <p:sldId id="368" r:id="rId65"/>
    <p:sldId id="339" r:id="rId66"/>
    <p:sldId id="369" r:id="rId67"/>
    <p:sldId id="308" r:id="rId68"/>
  </p:sldIdLst>
  <p:sldSz cx="9144000" cy="6858000" type="screen4x3"/>
  <p:notesSz cx="7077075" cy="9393238"/>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F547AB-B5B1-4FBB-A7F0-360E94EBF6A3}" type="doc">
      <dgm:prSet loTypeId="urn:microsoft.com/office/officeart/2005/8/layout/target3" loCatId="list" qsTypeId="urn:microsoft.com/office/officeart/2005/8/quickstyle/simple1" qsCatId="simple" csTypeId="urn:microsoft.com/office/officeart/2005/8/colors/colorful5" csCatId="colorful" phldr="1"/>
      <dgm:spPr/>
      <dgm:t>
        <a:bodyPr/>
        <a:lstStyle/>
        <a:p>
          <a:endParaRPr lang="en-US"/>
        </a:p>
      </dgm:t>
    </dgm:pt>
    <dgm:pt modelId="{BAF9EE0C-C39A-44E2-8FB2-95A871348DB6}">
      <dgm:prSet phldrT="[Text]" custT="1"/>
      <dgm:spPr/>
      <dgm:t>
        <a:bodyPr/>
        <a:lstStyle/>
        <a:p>
          <a:r>
            <a:rPr lang="en-US" sz="1200">
              <a:solidFill>
                <a:srgbClr val="00B0F0"/>
              </a:solidFill>
            </a:rPr>
            <a:t>Community Fellows Strive </a:t>
          </a:r>
        </a:p>
        <a:p>
          <a:r>
            <a:rPr lang="en-US" sz="1200">
              <a:solidFill>
                <a:srgbClr val="00B0F0"/>
              </a:solidFill>
            </a:rPr>
            <a:t>to Embody Certain</a:t>
          </a:r>
        </a:p>
        <a:p>
          <a:r>
            <a:rPr lang="en-US" sz="2800">
              <a:solidFill>
                <a:srgbClr val="00B0F0"/>
              </a:solidFill>
            </a:rPr>
            <a:t>Dispositions</a:t>
          </a:r>
        </a:p>
      </dgm:t>
    </dgm:pt>
    <dgm:pt modelId="{26515920-55D4-422A-904A-E02EAEE1F7AF}" type="parTrans" cxnId="{EE2B5708-55B7-4800-AF6E-61887FA42421}">
      <dgm:prSet/>
      <dgm:spPr/>
      <dgm:t>
        <a:bodyPr/>
        <a:lstStyle/>
        <a:p>
          <a:endParaRPr lang="en-US"/>
        </a:p>
      </dgm:t>
    </dgm:pt>
    <dgm:pt modelId="{32ADC65E-3EE2-4F18-BB00-692F33D0861B}" type="sibTrans" cxnId="{EE2B5708-55B7-4800-AF6E-61887FA42421}">
      <dgm:prSet/>
      <dgm:spPr/>
      <dgm:t>
        <a:bodyPr/>
        <a:lstStyle/>
        <a:p>
          <a:endParaRPr lang="en-US"/>
        </a:p>
      </dgm:t>
    </dgm:pt>
    <dgm:pt modelId="{5BD0D5E1-AA75-490F-AD91-3EAAB53224A1}">
      <dgm:prSet phldrT="[Text]" custT="1"/>
      <dgm:spPr/>
      <dgm:t>
        <a:bodyPr/>
        <a:lstStyle/>
        <a:p>
          <a:r>
            <a:rPr lang="en-US" sz="1100"/>
            <a:t>Courage and Initiative </a:t>
          </a:r>
        </a:p>
      </dgm:t>
    </dgm:pt>
    <dgm:pt modelId="{D1B30FDB-E55A-4D0E-8BB4-7BAAB4406653}" type="parTrans" cxnId="{DB73FA29-88CD-49D6-8A2E-EC6B67207C8A}">
      <dgm:prSet/>
      <dgm:spPr/>
      <dgm:t>
        <a:bodyPr/>
        <a:lstStyle/>
        <a:p>
          <a:endParaRPr lang="en-US"/>
        </a:p>
      </dgm:t>
    </dgm:pt>
    <dgm:pt modelId="{1E8CB30E-6A97-4E48-989F-5597B1134187}" type="sibTrans" cxnId="{DB73FA29-88CD-49D6-8A2E-EC6B67207C8A}">
      <dgm:prSet/>
      <dgm:spPr/>
      <dgm:t>
        <a:bodyPr/>
        <a:lstStyle/>
        <a:p>
          <a:endParaRPr lang="en-US"/>
        </a:p>
      </dgm:t>
    </dgm:pt>
    <dgm:pt modelId="{A9A5E122-0E55-4432-9F16-EF37776ECC8A}">
      <dgm:prSet phldrT="[Text]" custT="1"/>
      <dgm:spPr/>
      <dgm:t>
        <a:bodyPr/>
        <a:lstStyle/>
        <a:p>
          <a:r>
            <a:rPr lang="en-US" sz="1100"/>
            <a:t>Understanding</a:t>
          </a:r>
        </a:p>
      </dgm:t>
    </dgm:pt>
    <dgm:pt modelId="{0DE75DB1-7225-41A8-A55B-686B22A90DC2}" type="parTrans" cxnId="{D630CC1D-1ACD-47DC-9AAB-4C5C49F1809F}">
      <dgm:prSet/>
      <dgm:spPr/>
      <dgm:t>
        <a:bodyPr/>
        <a:lstStyle/>
        <a:p>
          <a:endParaRPr lang="en-US"/>
        </a:p>
      </dgm:t>
    </dgm:pt>
    <dgm:pt modelId="{944997B8-2D00-4706-BE77-5B9D7BB1F0EE}" type="sibTrans" cxnId="{D630CC1D-1ACD-47DC-9AAB-4C5C49F1809F}">
      <dgm:prSet/>
      <dgm:spPr/>
      <dgm:t>
        <a:bodyPr/>
        <a:lstStyle/>
        <a:p>
          <a:endParaRPr lang="en-US"/>
        </a:p>
      </dgm:t>
    </dgm:pt>
    <dgm:pt modelId="{C1D7109C-B7E6-4CB2-B61D-972BBB3758CC}">
      <dgm:prSet phldrT="[Text]" custT="1"/>
      <dgm:spPr/>
      <dgm:t>
        <a:bodyPr/>
        <a:lstStyle/>
        <a:p>
          <a:r>
            <a:rPr lang="en-US" sz="1200">
              <a:solidFill>
                <a:srgbClr val="00B050"/>
              </a:solidFill>
            </a:rPr>
            <a:t>Which Support the </a:t>
          </a:r>
        </a:p>
        <a:p>
          <a:r>
            <a:rPr lang="en-US" sz="2800">
              <a:solidFill>
                <a:srgbClr val="00B050"/>
              </a:solidFill>
            </a:rPr>
            <a:t>Writer's Process</a:t>
          </a:r>
        </a:p>
      </dgm:t>
    </dgm:pt>
    <dgm:pt modelId="{C9577273-0D60-4AF7-BAFA-6A6AED3B22B3}" type="parTrans" cxnId="{C89B8C51-667B-4C7D-87CE-4ADB4C18A2C2}">
      <dgm:prSet/>
      <dgm:spPr/>
      <dgm:t>
        <a:bodyPr/>
        <a:lstStyle/>
        <a:p>
          <a:endParaRPr lang="en-US"/>
        </a:p>
      </dgm:t>
    </dgm:pt>
    <dgm:pt modelId="{FD97EDC7-AA36-4B25-A75E-A2CB0630D0DA}" type="sibTrans" cxnId="{C89B8C51-667B-4C7D-87CE-4ADB4C18A2C2}">
      <dgm:prSet/>
      <dgm:spPr/>
      <dgm:t>
        <a:bodyPr/>
        <a:lstStyle/>
        <a:p>
          <a:endParaRPr lang="en-US"/>
        </a:p>
      </dgm:t>
    </dgm:pt>
    <dgm:pt modelId="{E7BD4C24-5251-4804-93B5-A03C2F8045F0}">
      <dgm:prSet phldrT="[Text]" custT="1"/>
      <dgm:spPr/>
      <dgm:t>
        <a:bodyPr/>
        <a:lstStyle/>
        <a:p>
          <a:r>
            <a:rPr lang="en-US" sz="1100"/>
            <a:t>Prewriting</a:t>
          </a:r>
        </a:p>
      </dgm:t>
    </dgm:pt>
    <dgm:pt modelId="{89D74734-E0B9-4F23-B61F-49821222493B}" type="parTrans" cxnId="{21AABEE8-87F0-48FE-8C8B-0A3BD30A2EEC}">
      <dgm:prSet/>
      <dgm:spPr/>
      <dgm:t>
        <a:bodyPr/>
        <a:lstStyle/>
        <a:p>
          <a:endParaRPr lang="en-US"/>
        </a:p>
      </dgm:t>
    </dgm:pt>
    <dgm:pt modelId="{577DFE99-6186-4FA6-92D4-458640CCC84A}" type="sibTrans" cxnId="{21AABEE8-87F0-48FE-8C8B-0A3BD30A2EEC}">
      <dgm:prSet/>
      <dgm:spPr/>
      <dgm:t>
        <a:bodyPr/>
        <a:lstStyle/>
        <a:p>
          <a:endParaRPr lang="en-US"/>
        </a:p>
      </dgm:t>
    </dgm:pt>
    <dgm:pt modelId="{EB290716-BE77-4115-9081-0C258EF9F12A}">
      <dgm:prSet phldrT="[Text]" custT="1"/>
      <dgm:spPr/>
      <dgm:t>
        <a:bodyPr/>
        <a:lstStyle/>
        <a:p>
          <a:r>
            <a:rPr lang="en-US" sz="1100"/>
            <a:t>Drafting</a:t>
          </a:r>
        </a:p>
      </dgm:t>
    </dgm:pt>
    <dgm:pt modelId="{4DE94F13-9E65-437B-AE4E-E0AF2F5A00B1}" type="parTrans" cxnId="{8948612F-7F93-4B16-B377-9127BA48002E}">
      <dgm:prSet/>
      <dgm:spPr/>
      <dgm:t>
        <a:bodyPr/>
        <a:lstStyle/>
        <a:p>
          <a:endParaRPr lang="en-US"/>
        </a:p>
      </dgm:t>
    </dgm:pt>
    <dgm:pt modelId="{1B396FA8-2ED8-4DDA-8318-505B00F7D614}" type="sibTrans" cxnId="{8948612F-7F93-4B16-B377-9127BA48002E}">
      <dgm:prSet/>
      <dgm:spPr/>
      <dgm:t>
        <a:bodyPr/>
        <a:lstStyle/>
        <a:p>
          <a:endParaRPr lang="en-US"/>
        </a:p>
      </dgm:t>
    </dgm:pt>
    <dgm:pt modelId="{4AA0D2F3-031A-4965-B3B9-6F10CB45DDD0}">
      <dgm:prSet phldrT="[Text]" custT="1"/>
      <dgm:spPr/>
      <dgm:t>
        <a:bodyPr/>
        <a:lstStyle/>
        <a:p>
          <a:r>
            <a:rPr lang="en-US" sz="1200">
              <a:solidFill>
                <a:srgbClr val="FFC000"/>
              </a:solidFill>
            </a:rPr>
            <a:t>Allowing for the Development of </a:t>
          </a:r>
        </a:p>
        <a:p>
          <a:r>
            <a:rPr lang="en-US" sz="2800">
              <a:solidFill>
                <a:srgbClr val="FFC000"/>
              </a:solidFill>
            </a:rPr>
            <a:t>Writer's Craft</a:t>
          </a:r>
        </a:p>
      </dgm:t>
    </dgm:pt>
    <dgm:pt modelId="{08A8C58C-D787-4477-A0B5-ABBF11EA26AD}" type="parTrans" cxnId="{1B314E8D-C124-4710-8C49-F1774ABA07D5}">
      <dgm:prSet/>
      <dgm:spPr/>
      <dgm:t>
        <a:bodyPr/>
        <a:lstStyle/>
        <a:p>
          <a:endParaRPr lang="en-US"/>
        </a:p>
      </dgm:t>
    </dgm:pt>
    <dgm:pt modelId="{A25E2CD1-9CE1-49C6-B16E-4EC35CE5A0C4}" type="sibTrans" cxnId="{1B314E8D-C124-4710-8C49-F1774ABA07D5}">
      <dgm:prSet/>
      <dgm:spPr/>
      <dgm:t>
        <a:bodyPr/>
        <a:lstStyle/>
        <a:p>
          <a:endParaRPr lang="en-US"/>
        </a:p>
      </dgm:t>
    </dgm:pt>
    <dgm:pt modelId="{DE63CF23-17BE-4E53-A5F3-AE6F46FC2C8E}">
      <dgm:prSet phldrT="[Text]" custT="1"/>
      <dgm:spPr/>
      <dgm:t>
        <a:bodyPr/>
        <a:lstStyle/>
        <a:p>
          <a:r>
            <a:rPr lang="en-US" sz="1100"/>
            <a:t> Compelling Ideas</a:t>
          </a:r>
        </a:p>
      </dgm:t>
    </dgm:pt>
    <dgm:pt modelId="{8A1303D5-0A15-46D7-B8E8-D32D98B86EC1}" type="parTrans" cxnId="{4FD8FDA8-1AEE-4B70-A462-7C0C6C7F8C1B}">
      <dgm:prSet/>
      <dgm:spPr/>
      <dgm:t>
        <a:bodyPr/>
        <a:lstStyle/>
        <a:p>
          <a:endParaRPr lang="en-US"/>
        </a:p>
      </dgm:t>
    </dgm:pt>
    <dgm:pt modelId="{922DEE1E-A0C8-410E-B15F-0D0B6BC6FB4A}" type="sibTrans" cxnId="{4FD8FDA8-1AEE-4B70-A462-7C0C6C7F8C1B}">
      <dgm:prSet/>
      <dgm:spPr/>
      <dgm:t>
        <a:bodyPr/>
        <a:lstStyle/>
        <a:p>
          <a:endParaRPr lang="en-US"/>
        </a:p>
      </dgm:t>
    </dgm:pt>
    <dgm:pt modelId="{A6078821-CDF2-433E-8FCB-DF5A55D15F72}">
      <dgm:prSet phldrT="[Text]" custT="1"/>
      <dgm:spPr/>
      <dgm:t>
        <a:bodyPr/>
        <a:lstStyle/>
        <a:p>
          <a:r>
            <a:rPr lang="en-US" sz="1100"/>
            <a:t>Perseverance</a:t>
          </a:r>
        </a:p>
      </dgm:t>
    </dgm:pt>
    <dgm:pt modelId="{439CCDF3-E694-4BC8-B001-A6B75AC6B350}" type="parTrans" cxnId="{64F301F1-AF19-43E8-81C5-FD9AC7AC8D03}">
      <dgm:prSet/>
      <dgm:spPr/>
      <dgm:t>
        <a:bodyPr/>
        <a:lstStyle/>
        <a:p>
          <a:endParaRPr lang="en-US"/>
        </a:p>
      </dgm:t>
    </dgm:pt>
    <dgm:pt modelId="{352840C0-6804-4206-A05D-E98BA74629F4}" type="sibTrans" cxnId="{64F301F1-AF19-43E8-81C5-FD9AC7AC8D03}">
      <dgm:prSet/>
      <dgm:spPr/>
      <dgm:t>
        <a:bodyPr/>
        <a:lstStyle/>
        <a:p>
          <a:endParaRPr lang="en-US"/>
        </a:p>
      </dgm:t>
    </dgm:pt>
    <dgm:pt modelId="{96319792-4E2F-4D6D-B54D-B7039180BCF6}">
      <dgm:prSet phldrT="[Text]" custT="1"/>
      <dgm:spPr/>
      <dgm:t>
        <a:bodyPr/>
        <a:lstStyle/>
        <a:p>
          <a:r>
            <a:rPr lang="en-US" sz="1100"/>
            <a:t>Reflection</a:t>
          </a:r>
        </a:p>
      </dgm:t>
    </dgm:pt>
    <dgm:pt modelId="{B3A844B3-2374-4778-A034-61ABF97D49A5}" type="parTrans" cxnId="{05044CA8-DD85-4823-BE3B-FC95A37D6AEF}">
      <dgm:prSet/>
      <dgm:spPr/>
      <dgm:t>
        <a:bodyPr/>
        <a:lstStyle/>
        <a:p>
          <a:endParaRPr lang="en-US"/>
        </a:p>
      </dgm:t>
    </dgm:pt>
    <dgm:pt modelId="{5B96BAAD-B479-47B5-8DDF-B41384119DB3}" type="sibTrans" cxnId="{05044CA8-DD85-4823-BE3B-FC95A37D6AEF}">
      <dgm:prSet/>
      <dgm:spPr/>
      <dgm:t>
        <a:bodyPr/>
        <a:lstStyle/>
        <a:p>
          <a:endParaRPr lang="en-US"/>
        </a:p>
      </dgm:t>
    </dgm:pt>
    <dgm:pt modelId="{D9F9DFE1-34D5-43DB-A4A9-F4CFD246F437}">
      <dgm:prSet phldrT="[Text]" custT="1"/>
      <dgm:spPr/>
      <dgm:t>
        <a:bodyPr/>
        <a:lstStyle/>
        <a:p>
          <a:r>
            <a:rPr lang="en-US" sz="1100"/>
            <a:t>Expertise</a:t>
          </a:r>
        </a:p>
      </dgm:t>
    </dgm:pt>
    <dgm:pt modelId="{EFA69442-DE29-4D74-A7B3-5379A2ECEBDF}" type="parTrans" cxnId="{F89E08F0-2F12-4A9D-9BEB-4F18CF9288DD}">
      <dgm:prSet/>
      <dgm:spPr/>
      <dgm:t>
        <a:bodyPr/>
        <a:lstStyle/>
        <a:p>
          <a:endParaRPr lang="en-US"/>
        </a:p>
      </dgm:t>
    </dgm:pt>
    <dgm:pt modelId="{9BBAA18C-81BD-4042-8D6D-069745C2D3E9}" type="sibTrans" cxnId="{F89E08F0-2F12-4A9D-9BEB-4F18CF9288DD}">
      <dgm:prSet/>
      <dgm:spPr/>
      <dgm:t>
        <a:bodyPr/>
        <a:lstStyle/>
        <a:p>
          <a:endParaRPr lang="en-US"/>
        </a:p>
      </dgm:t>
    </dgm:pt>
    <dgm:pt modelId="{BEAC16E1-E047-440C-BADC-CD9B4CA92941}">
      <dgm:prSet phldrT="[Text]" custT="1"/>
      <dgm:spPr/>
      <dgm:t>
        <a:bodyPr/>
        <a:lstStyle/>
        <a:p>
          <a:r>
            <a:rPr lang="en-US" sz="1100"/>
            <a:t>Cooperation and Collaboration</a:t>
          </a:r>
        </a:p>
      </dgm:t>
    </dgm:pt>
    <dgm:pt modelId="{43275849-EF98-41E3-9207-D3D91E554032}" type="parTrans" cxnId="{7483F071-E73E-4158-A0E0-4C2FF65999A6}">
      <dgm:prSet/>
      <dgm:spPr/>
      <dgm:t>
        <a:bodyPr/>
        <a:lstStyle/>
        <a:p>
          <a:endParaRPr lang="en-US"/>
        </a:p>
      </dgm:t>
    </dgm:pt>
    <dgm:pt modelId="{2A48F828-A762-44FC-BD48-76700E3F21E4}" type="sibTrans" cxnId="{7483F071-E73E-4158-A0E0-4C2FF65999A6}">
      <dgm:prSet/>
      <dgm:spPr/>
      <dgm:t>
        <a:bodyPr/>
        <a:lstStyle/>
        <a:p>
          <a:endParaRPr lang="en-US"/>
        </a:p>
      </dgm:t>
    </dgm:pt>
    <dgm:pt modelId="{ED1EC55C-DA9B-4AA1-A6BD-4D0C8BD88BC3}">
      <dgm:prSet phldrT="[Text]" custT="1"/>
      <dgm:spPr/>
      <dgm:t>
        <a:bodyPr/>
        <a:lstStyle/>
        <a:p>
          <a:r>
            <a:rPr lang="en-US" sz="1100"/>
            <a:t>Peer-Review</a:t>
          </a:r>
        </a:p>
      </dgm:t>
    </dgm:pt>
    <dgm:pt modelId="{1E1701EE-8A25-474C-A523-08C7FF12AF53}" type="parTrans" cxnId="{36C9253B-CD83-4DA6-A660-216008EF22B9}">
      <dgm:prSet/>
      <dgm:spPr/>
      <dgm:t>
        <a:bodyPr/>
        <a:lstStyle/>
        <a:p>
          <a:endParaRPr lang="en-US"/>
        </a:p>
      </dgm:t>
    </dgm:pt>
    <dgm:pt modelId="{EDFD441E-8128-40A1-97FF-95FF3065A268}" type="sibTrans" cxnId="{36C9253B-CD83-4DA6-A660-216008EF22B9}">
      <dgm:prSet/>
      <dgm:spPr/>
      <dgm:t>
        <a:bodyPr/>
        <a:lstStyle/>
        <a:p>
          <a:endParaRPr lang="en-US"/>
        </a:p>
      </dgm:t>
    </dgm:pt>
    <dgm:pt modelId="{FDEB35E2-C3D3-4D9E-808B-D8E9700109CE}">
      <dgm:prSet phldrT="[Text]" custT="1"/>
      <dgm:spPr/>
      <dgm:t>
        <a:bodyPr/>
        <a:lstStyle/>
        <a:p>
          <a:r>
            <a:rPr lang="en-US" sz="1100"/>
            <a:t>Editing</a:t>
          </a:r>
        </a:p>
      </dgm:t>
    </dgm:pt>
    <dgm:pt modelId="{E291B582-BF18-4038-861A-629961F36B9E}" type="parTrans" cxnId="{D6717007-DECE-431C-8FE0-07FD2BAA2263}">
      <dgm:prSet/>
      <dgm:spPr/>
      <dgm:t>
        <a:bodyPr/>
        <a:lstStyle/>
        <a:p>
          <a:endParaRPr lang="en-US"/>
        </a:p>
      </dgm:t>
    </dgm:pt>
    <dgm:pt modelId="{0846B1D5-6FD1-41E8-B1C7-CB7ADA8AFE28}" type="sibTrans" cxnId="{D6717007-DECE-431C-8FE0-07FD2BAA2263}">
      <dgm:prSet/>
      <dgm:spPr/>
      <dgm:t>
        <a:bodyPr/>
        <a:lstStyle/>
        <a:p>
          <a:endParaRPr lang="en-US"/>
        </a:p>
      </dgm:t>
    </dgm:pt>
    <dgm:pt modelId="{B18BE442-0CC3-4515-8AFD-D2BB2EBED308}">
      <dgm:prSet phldrT="[Text]" custT="1"/>
      <dgm:spPr/>
      <dgm:t>
        <a:bodyPr/>
        <a:lstStyle/>
        <a:p>
          <a:r>
            <a:rPr lang="en-US" sz="1100"/>
            <a:t>Publishing</a:t>
          </a:r>
        </a:p>
      </dgm:t>
    </dgm:pt>
    <dgm:pt modelId="{6E3445BD-627D-4D89-9436-5133ACDB1407}" type="parTrans" cxnId="{FC8D9B92-FFF9-4659-A11A-C13AF3A247B3}">
      <dgm:prSet/>
      <dgm:spPr/>
      <dgm:t>
        <a:bodyPr/>
        <a:lstStyle/>
        <a:p>
          <a:endParaRPr lang="en-US"/>
        </a:p>
      </dgm:t>
    </dgm:pt>
    <dgm:pt modelId="{AD71259C-9BA7-4884-B424-D3285AE648DB}" type="sibTrans" cxnId="{FC8D9B92-FFF9-4659-A11A-C13AF3A247B3}">
      <dgm:prSet/>
      <dgm:spPr/>
      <dgm:t>
        <a:bodyPr/>
        <a:lstStyle/>
        <a:p>
          <a:endParaRPr lang="en-US"/>
        </a:p>
      </dgm:t>
    </dgm:pt>
    <dgm:pt modelId="{B9C09D7F-C120-431B-8DD6-98D409438582}">
      <dgm:prSet phldrT="[Text]" custT="1"/>
      <dgm:spPr/>
      <dgm:t>
        <a:bodyPr/>
        <a:lstStyle/>
        <a:p>
          <a:r>
            <a:rPr lang="en-US" sz="1100"/>
            <a:t> Engaging Voice</a:t>
          </a:r>
        </a:p>
      </dgm:t>
    </dgm:pt>
    <dgm:pt modelId="{AC499990-F31C-44BB-A85A-99280E8BAEB4}" type="parTrans" cxnId="{6DDF10B8-3A48-4E29-B04C-0FD22F3038E0}">
      <dgm:prSet/>
      <dgm:spPr/>
      <dgm:t>
        <a:bodyPr/>
        <a:lstStyle/>
        <a:p>
          <a:endParaRPr lang="en-US"/>
        </a:p>
      </dgm:t>
    </dgm:pt>
    <dgm:pt modelId="{CD70E6DF-F0B2-4F26-BF1B-ED2719526DC8}" type="sibTrans" cxnId="{6DDF10B8-3A48-4E29-B04C-0FD22F3038E0}">
      <dgm:prSet/>
      <dgm:spPr/>
      <dgm:t>
        <a:bodyPr/>
        <a:lstStyle/>
        <a:p>
          <a:endParaRPr lang="en-US"/>
        </a:p>
      </dgm:t>
    </dgm:pt>
    <dgm:pt modelId="{79007A06-A871-44AD-9635-4DE12E8B0E62}">
      <dgm:prSet phldrT="[Text]" custT="1"/>
      <dgm:spPr/>
      <dgm:t>
        <a:bodyPr/>
        <a:lstStyle/>
        <a:p>
          <a:r>
            <a:rPr lang="en-US" sz="1100"/>
            <a:t> Clear Organization</a:t>
          </a:r>
        </a:p>
      </dgm:t>
    </dgm:pt>
    <dgm:pt modelId="{F8BB7C99-EC89-4D1D-9CA2-FF3AF6D1DCFE}" type="parTrans" cxnId="{790EC0E4-D14E-47EF-BCB9-5BC919AC1E68}">
      <dgm:prSet/>
      <dgm:spPr/>
      <dgm:t>
        <a:bodyPr/>
        <a:lstStyle/>
        <a:p>
          <a:endParaRPr lang="en-US"/>
        </a:p>
      </dgm:t>
    </dgm:pt>
    <dgm:pt modelId="{2110CF2A-96D5-4ED0-94A0-C3311E086B87}" type="sibTrans" cxnId="{790EC0E4-D14E-47EF-BCB9-5BC919AC1E68}">
      <dgm:prSet/>
      <dgm:spPr/>
      <dgm:t>
        <a:bodyPr/>
        <a:lstStyle/>
        <a:p>
          <a:endParaRPr lang="en-US"/>
        </a:p>
      </dgm:t>
    </dgm:pt>
    <dgm:pt modelId="{E57F1D15-FDE9-430A-A5AD-56C4FC47D486}">
      <dgm:prSet phldrT="[Text]" custT="1"/>
      <dgm:spPr/>
      <dgm:t>
        <a:bodyPr/>
        <a:lstStyle/>
        <a:p>
          <a:r>
            <a:rPr lang="en-US" sz="1100"/>
            <a:t> Fluent Sentences</a:t>
          </a:r>
        </a:p>
      </dgm:t>
    </dgm:pt>
    <dgm:pt modelId="{40E5DD26-64AF-4745-A545-780344272DAF}" type="parTrans" cxnId="{7394E65F-EC63-4F5B-B003-DC2049D3E68E}">
      <dgm:prSet/>
      <dgm:spPr/>
      <dgm:t>
        <a:bodyPr/>
        <a:lstStyle/>
        <a:p>
          <a:endParaRPr lang="en-US"/>
        </a:p>
      </dgm:t>
    </dgm:pt>
    <dgm:pt modelId="{97D138A0-4AF2-465A-91D8-733F7616CDE4}" type="sibTrans" cxnId="{7394E65F-EC63-4F5B-B003-DC2049D3E68E}">
      <dgm:prSet/>
      <dgm:spPr/>
      <dgm:t>
        <a:bodyPr/>
        <a:lstStyle/>
        <a:p>
          <a:endParaRPr lang="en-US"/>
        </a:p>
      </dgm:t>
    </dgm:pt>
    <dgm:pt modelId="{586BCB1D-C22D-40B3-86F0-5F218139212E}">
      <dgm:prSet phldrT="[Text]" custT="1"/>
      <dgm:spPr/>
      <dgm:t>
        <a:bodyPr/>
        <a:lstStyle/>
        <a:p>
          <a:r>
            <a:rPr lang="en-US" sz="1100"/>
            <a:t> Proper Use of Conventions</a:t>
          </a:r>
        </a:p>
      </dgm:t>
    </dgm:pt>
    <dgm:pt modelId="{94B51DFE-E7F8-4C14-A1F9-E637A198EB30}" type="parTrans" cxnId="{54A3DCAC-C7C2-44BA-801B-3CC0FBEA2C20}">
      <dgm:prSet/>
      <dgm:spPr/>
      <dgm:t>
        <a:bodyPr/>
        <a:lstStyle/>
        <a:p>
          <a:endParaRPr lang="en-US"/>
        </a:p>
      </dgm:t>
    </dgm:pt>
    <dgm:pt modelId="{3DCFE7AA-3CFE-4325-A056-74B330E213E0}" type="sibTrans" cxnId="{54A3DCAC-C7C2-44BA-801B-3CC0FBEA2C20}">
      <dgm:prSet/>
      <dgm:spPr/>
      <dgm:t>
        <a:bodyPr/>
        <a:lstStyle/>
        <a:p>
          <a:endParaRPr lang="en-US"/>
        </a:p>
      </dgm:t>
    </dgm:pt>
    <dgm:pt modelId="{B9D2A919-B7AD-4B52-AB36-57072347BB03}">
      <dgm:prSet phldrT="[Text]" custT="1"/>
      <dgm:spPr/>
      <dgm:t>
        <a:bodyPr/>
        <a:lstStyle/>
        <a:p>
          <a:r>
            <a:rPr lang="en-US" sz="1100"/>
            <a:t> Effective Word Choice</a:t>
          </a:r>
        </a:p>
      </dgm:t>
    </dgm:pt>
    <dgm:pt modelId="{B66B3275-7241-4959-A9D9-CF97D2238418}" type="parTrans" cxnId="{1F337F54-52C6-4A06-9F36-4144997702E8}">
      <dgm:prSet/>
      <dgm:spPr/>
      <dgm:t>
        <a:bodyPr/>
        <a:lstStyle/>
        <a:p>
          <a:endParaRPr lang="en-US"/>
        </a:p>
      </dgm:t>
    </dgm:pt>
    <dgm:pt modelId="{AB63C449-2CB0-4927-91CF-9E12FCD28FF3}" type="sibTrans" cxnId="{1F337F54-52C6-4A06-9F36-4144997702E8}">
      <dgm:prSet/>
      <dgm:spPr/>
      <dgm:t>
        <a:bodyPr/>
        <a:lstStyle/>
        <a:p>
          <a:endParaRPr lang="en-US"/>
        </a:p>
      </dgm:t>
    </dgm:pt>
    <dgm:pt modelId="{291E4CB6-F606-416D-9510-C9F8C4DE4FA3}">
      <dgm:prSet phldrT="[Text]" custT="1"/>
      <dgm:spPr/>
      <dgm:t>
        <a:bodyPr/>
        <a:lstStyle/>
        <a:p>
          <a:r>
            <a:rPr lang="en-US" sz="1100"/>
            <a:t>Revising</a:t>
          </a:r>
        </a:p>
      </dgm:t>
    </dgm:pt>
    <dgm:pt modelId="{DBEA8F3C-A06C-4351-9B22-37134B69958B}" type="parTrans" cxnId="{5B5E6CC4-BA27-4771-8F9A-73CB617E4A3F}">
      <dgm:prSet/>
      <dgm:spPr/>
      <dgm:t>
        <a:bodyPr/>
        <a:lstStyle/>
        <a:p>
          <a:endParaRPr lang="en-US"/>
        </a:p>
      </dgm:t>
    </dgm:pt>
    <dgm:pt modelId="{544F699F-ED8A-4739-9E53-C38EA09E29C7}" type="sibTrans" cxnId="{5B5E6CC4-BA27-4771-8F9A-73CB617E4A3F}">
      <dgm:prSet/>
      <dgm:spPr/>
      <dgm:t>
        <a:bodyPr/>
        <a:lstStyle/>
        <a:p>
          <a:endParaRPr lang="en-US"/>
        </a:p>
      </dgm:t>
    </dgm:pt>
    <dgm:pt modelId="{11435D3A-58FE-43C0-B448-AC05D9015E75}" type="pres">
      <dgm:prSet presAssocID="{61F547AB-B5B1-4FBB-A7F0-360E94EBF6A3}" presName="Name0" presStyleCnt="0">
        <dgm:presLayoutVars>
          <dgm:chMax val="7"/>
          <dgm:dir/>
          <dgm:animLvl val="lvl"/>
          <dgm:resizeHandles val="exact"/>
        </dgm:presLayoutVars>
      </dgm:prSet>
      <dgm:spPr/>
      <dgm:t>
        <a:bodyPr/>
        <a:lstStyle/>
        <a:p>
          <a:endParaRPr lang="en-US"/>
        </a:p>
      </dgm:t>
    </dgm:pt>
    <dgm:pt modelId="{8556BA23-0B54-4BD7-894B-6843D48F526A}" type="pres">
      <dgm:prSet presAssocID="{BAF9EE0C-C39A-44E2-8FB2-95A871348DB6}" presName="circle1" presStyleLbl="node1" presStyleIdx="0" presStyleCnt="3"/>
      <dgm:spPr/>
    </dgm:pt>
    <dgm:pt modelId="{8CC72731-3DEA-404C-9579-FEE0D79BB118}" type="pres">
      <dgm:prSet presAssocID="{BAF9EE0C-C39A-44E2-8FB2-95A871348DB6}" presName="space" presStyleCnt="0"/>
      <dgm:spPr/>
    </dgm:pt>
    <dgm:pt modelId="{53D8BBCC-FF79-41C6-B643-474585D8B6AB}" type="pres">
      <dgm:prSet presAssocID="{BAF9EE0C-C39A-44E2-8FB2-95A871348DB6}" presName="rect1" presStyleLbl="alignAcc1" presStyleIdx="0" presStyleCnt="3"/>
      <dgm:spPr/>
      <dgm:t>
        <a:bodyPr/>
        <a:lstStyle/>
        <a:p>
          <a:endParaRPr lang="en-US"/>
        </a:p>
      </dgm:t>
    </dgm:pt>
    <dgm:pt modelId="{F3760752-4EA5-43A1-B9BE-2AF0A21398F1}" type="pres">
      <dgm:prSet presAssocID="{C1D7109C-B7E6-4CB2-B61D-972BBB3758CC}" presName="vertSpace2" presStyleLbl="node1" presStyleIdx="0" presStyleCnt="3"/>
      <dgm:spPr/>
    </dgm:pt>
    <dgm:pt modelId="{8024A9E6-E5FA-4A4E-B4E3-380DC40C7245}" type="pres">
      <dgm:prSet presAssocID="{C1D7109C-B7E6-4CB2-B61D-972BBB3758CC}" presName="circle2" presStyleLbl="node1" presStyleIdx="1" presStyleCnt="3"/>
      <dgm:spPr/>
    </dgm:pt>
    <dgm:pt modelId="{5552903C-D2DF-4271-87D7-8B026756E574}" type="pres">
      <dgm:prSet presAssocID="{C1D7109C-B7E6-4CB2-B61D-972BBB3758CC}" presName="rect2" presStyleLbl="alignAcc1" presStyleIdx="1" presStyleCnt="3"/>
      <dgm:spPr/>
      <dgm:t>
        <a:bodyPr/>
        <a:lstStyle/>
        <a:p>
          <a:endParaRPr lang="en-US"/>
        </a:p>
      </dgm:t>
    </dgm:pt>
    <dgm:pt modelId="{29412F39-BCBE-47DE-9DFD-C5AF97F3465C}" type="pres">
      <dgm:prSet presAssocID="{4AA0D2F3-031A-4965-B3B9-6F10CB45DDD0}" presName="vertSpace3" presStyleLbl="node1" presStyleIdx="1" presStyleCnt="3"/>
      <dgm:spPr/>
    </dgm:pt>
    <dgm:pt modelId="{CB0D7E17-85F4-4324-B9D2-793D57E14519}" type="pres">
      <dgm:prSet presAssocID="{4AA0D2F3-031A-4965-B3B9-6F10CB45DDD0}" presName="circle3" presStyleLbl="node1" presStyleIdx="2" presStyleCnt="3"/>
      <dgm:spPr/>
    </dgm:pt>
    <dgm:pt modelId="{BBB4D99F-9B18-4524-B501-C73CB51C997A}" type="pres">
      <dgm:prSet presAssocID="{4AA0D2F3-031A-4965-B3B9-6F10CB45DDD0}" presName="rect3" presStyleLbl="alignAcc1" presStyleIdx="2" presStyleCnt="3"/>
      <dgm:spPr/>
      <dgm:t>
        <a:bodyPr/>
        <a:lstStyle/>
        <a:p>
          <a:endParaRPr lang="en-US"/>
        </a:p>
      </dgm:t>
    </dgm:pt>
    <dgm:pt modelId="{99073C9F-9C50-4E27-8099-F898441715D0}" type="pres">
      <dgm:prSet presAssocID="{BAF9EE0C-C39A-44E2-8FB2-95A871348DB6}" presName="rect1ParTx" presStyleLbl="alignAcc1" presStyleIdx="2" presStyleCnt="3">
        <dgm:presLayoutVars>
          <dgm:chMax val="1"/>
          <dgm:bulletEnabled val="1"/>
        </dgm:presLayoutVars>
      </dgm:prSet>
      <dgm:spPr/>
      <dgm:t>
        <a:bodyPr/>
        <a:lstStyle/>
        <a:p>
          <a:endParaRPr lang="en-US"/>
        </a:p>
      </dgm:t>
    </dgm:pt>
    <dgm:pt modelId="{DC15C414-2CD0-4BEA-9A47-9883CDCEC0D4}" type="pres">
      <dgm:prSet presAssocID="{BAF9EE0C-C39A-44E2-8FB2-95A871348DB6}" presName="rect1ChTx" presStyleLbl="alignAcc1" presStyleIdx="2" presStyleCnt="3">
        <dgm:presLayoutVars>
          <dgm:bulletEnabled val="1"/>
        </dgm:presLayoutVars>
      </dgm:prSet>
      <dgm:spPr/>
      <dgm:t>
        <a:bodyPr/>
        <a:lstStyle/>
        <a:p>
          <a:endParaRPr lang="en-US"/>
        </a:p>
      </dgm:t>
    </dgm:pt>
    <dgm:pt modelId="{83A402C5-30F1-41C9-B57C-AAE8A5C93E32}" type="pres">
      <dgm:prSet presAssocID="{C1D7109C-B7E6-4CB2-B61D-972BBB3758CC}" presName="rect2ParTx" presStyleLbl="alignAcc1" presStyleIdx="2" presStyleCnt="3">
        <dgm:presLayoutVars>
          <dgm:chMax val="1"/>
          <dgm:bulletEnabled val="1"/>
        </dgm:presLayoutVars>
      </dgm:prSet>
      <dgm:spPr/>
      <dgm:t>
        <a:bodyPr/>
        <a:lstStyle/>
        <a:p>
          <a:endParaRPr lang="en-US"/>
        </a:p>
      </dgm:t>
    </dgm:pt>
    <dgm:pt modelId="{3AF46D60-FAA1-4264-9EC0-28C95A19F4A9}" type="pres">
      <dgm:prSet presAssocID="{C1D7109C-B7E6-4CB2-B61D-972BBB3758CC}" presName="rect2ChTx" presStyleLbl="alignAcc1" presStyleIdx="2" presStyleCnt="3">
        <dgm:presLayoutVars>
          <dgm:bulletEnabled val="1"/>
        </dgm:presLayoutVars>
      </dgm:prSet>
      <dgm:spPr/>
      <dgm:t>
        <a:bodyPr/>
        <a:lstStyle/>
        <a:p>
          <a:endParaRPr lang="en-US"/>
        </a:p>
      </dgm:t>
    </dgm:pt>
    <dgm:pt modelId="{6259E2F5-C28C-4098-AE2F-F7811EACF948}" type="pres">
      <dgm:prSet presAssocID="{4AA0D2F3-031A-4965-B3B9-6F10CB45DDD0}" presName="rect3ParTx" presStyleLbl="alignAcc1" presStyleIdx="2" presStyleCnt="3">
        <dgm:presLayoutVars>
          <dgm:chMax val="1"/>
          <dgm:bulletEnabled val="1"/>
        </dgm:presLayoutVars>
      </dgm:prSet>
      <dgm:spPr/>
      <dgm:t>
        <a:bodyPr/>
        <a:lstStyle/>
        <a:p>
          <a:endParaRPr lang="en-US"/>
        </a:p>
      </dgm:t>
    </dgm:pt>
    <dgm:pt modelId="{16ED2276-500A-4F40-BFA0-AF6EDAD5680C}" type="pres">
      <dgm:prSet presAssocID="{4AA0D2F3-031A-4965-B3B9-6F10CB45DDD0}" presName="rect3ChTx" presStyleLbl="alignAcc1" presStyleIdx="2" presStyleCnt="3">
        <dgm:presLayoutVars>
          <dgm:bulletEnabled val="1"/>
        </dgm:presLayoutVars>
      </dgm:prSet>
      <dgm:spPr/>
      <dgm:t>
        <a:bodyPr/>
        <a:lstStyle/>
        <a:p>
          <a:endParaRPr lang="en-US"/>
        </a:p>
      </dgm:t>
    </dgm:pt>
  </dgm:ptLst>
  <dgm:cxnLst>
    <dgm:cxn modelId="{29BEE3D5-FA28-4223-81A8-E2221623A01B}" type="presOf" srcId="{D9F9DFE1-34D5-43DB-A4A9-F4CFD246F437}" destId="{DC15C414-2CD0-4BEA-9A47-9883CDCEC0D4}" srcOrd="0" destOrd="4" presId="urn:microsoft.com/office/officeart/2005/8/layout/target3"/>
    <dgm:cxn modelId="{7C2AFE4E-5C8F-48F9-9650-D402C628BC9E}" type="presOf" srcId="{EB290716-BE77-4115-9081-0C258EF9F12A}" destId="{3AF46D60-FAA1-4264-9EC0-28C95A19F4A9}" srcOrd="0" destOrd="1" presId="urn:microsoft.com/office/officeart/2005/8/layout/target3"/>
    <dgm:cxn modelId="{EE2B5708-55B7-4800-AF6E-61887FA42421}" srcId="{61F547AB-B5B1-4FBB-A7F0-360E94EBF6A3}" destId="{BAF9EE0C-C39A-44E2-8FB2-95A871348DB6}" srcOrd="0" destOrd="0" parTransId="{26515920-55D4-422A-904A-E02EAEE1F7AF}" sibTransId="{32ADC65E-3EE2-4F18-BB00-692F33D0861B}"/>
    <dgm:cxn modelId="{BFFA40C1-1C4D-48CD-821D-B58AD0E98284}" type="presOf" srcId="{291E4CB6-F606-416D-9510-C9F8C4DE4FA3}" destId="{3AF46D60-FAA1-4264-9EC0-28C95A19F4A9}" srcOrd="0" destOrd="4" presId="urn:microsoft.com/office/officeart/2005/8/layout/target3"/>
    <dgm:cxn modelId="{7554E74B-2D54-49C1-AB08-C510CD473C01}" type="presOf" srcId="{586BCB1D-C22D-40B3-86F0-5F218139212E}" destId="{16ED2276-500A-4F40-BFA0-AF6EDAD5680C}" srcOrd="0" destOrd="5" presId="urn:microsoft.com/office/officeart/2005/8/layout/target3"/>
    <dgm:cxn modelId="{4F007A2F-F50A-45F0-B857-A20B8DFAEF14}" type="presOf" srcId="{A6078821-CDF2-433E-8FCB-DF5A55D15F72}" destId="{DC15C414-2CD0-4BEA-9A47-9883CDCEC0D4}" srcOrd="0" destOrd="2" presId="urn:microsoft.com/office/officeart/2005/8/layout/target3"/>
    <dgm:cxn modelId="{17BBF3A1-C9F2-403F-8E48-1F98D5E930B2}" type="presOf" srcId="{BEAC16E1-E047-440C-BADC-CD9B4CA92941}" destId="{DC15C414-2CD0-4BEA-9A47-9883CDCEC0D4}" srcOrd="0" destOrd="5" presId="urn:microsoft.com/office/officeart/2005/8/layout/target3"/>
    <dgm:cxn modelId="{E80F38DB-E0F6-44F6-8D9C-5BB7DDDA0A46}" type="presOf" srcId="{A9A5E122-0E55-4432-9F16-EF37776ECC8A}" destId="{DC15C414-2CD0-4BEA-9A47-9883CDCEC0D4}" srcOrd="0" destOrd="1" presId="urn:microsoft.com/office/officeart/2005/8/layout/target3"/>
    <dgm:cxn modelId="{69345198-CC26-407A-884C-3582466B2002}" type="presOf" srcId="{5BD0D5E1-AA75-490F-AD91-3EAAB53224A1}" destId="{DC15C414-2CD0-4BEA-9A47-9883CDCEC0D4}" srcOrd="0" destOrd="0" presId="urn:microsoft.com/office/officeart/2005/8/layout/target3"/>
    <dgm:cxn modelId="{54A3DCAC-C7C2-44BA-801B-3CC0FBEA2C20}" srcId="{4AA0D2F3-031A-4965-B3B9-6F10CB45DDD0}" destId="{586BCB1D-C22D-40B3-86F0-5F218139212E}" srcOrd="5" destOrd="0" parTransId="{94B51DFE-E7F8-4C14-A1F9-E637A198EB30}" sibTransId="{3DCFE7AA-3CFE-4325-A056-74B330E213E0}"/>
    <dgm:cxn modelId="{7483F071-E73E-4158-A0E0-4C2FF65999A6}" srcId="{BAF9EE0C-C39A-44E2-8FB2-95A871348DB6}" destId="{BEAC16E1-E047-440C-BADC-CD9B4CA92941}" srcOrd="5" destOrd="0" parTransId="{43275849-EF98-41E3-9207-D3D91E554032}" sibTransId="{2A48F828-A762-44FC-BD48-76700E3F21E4}"/>
    <dgm:cxn modelId="{C78DCAA9-F2CF-44F9-8041-CEFEE6F68FB1}" type="presOf" srcId="{BAF9EE0C-C39A-44E2-8FB2-95A871348DB6}" destId="{99073C9F-9C50-4E27-8099-F898441715D0}" srcOrd="1" destOrd="0" presId="urn:microsoft.com/office/officeart/2005/8/layout/target3"/>
    <dgm:cxn modelId="{4FD8FDA8-1AEE-4B70-A462-7C0C6C7F8C1B}" srcId="{4AA0D2F3-031A-4965-B3B9-6F10CB45DDD0}" destId="{DE63CF23-17BE-4E53-A5F3-AE6F46FC2C8E}" srcOrd="0" destOrd="0" parTransId="{8A1303D5-0A15-46D7-B8E8-D32D98B86EC1}" sibTransId="{922DEE1E-A0C8-410E-B15F-0D0B6BC6FB4A}"/>
    <dgm:cxn modelId="{A54E6D0E-A56C-49D2-BE2E-EBA48C410377}" type="presOf" srcId="{B9C09D7F-C120-431B-8DD6-98D409438582}" destId="{16ED2276-500A-4F40-BFA0-AF6EDAD5680C}" srcOrd="0" destOrd="1" presId="urn:microsoft.com/office/officeart/2005/8/layout/target3"/>
    <dgm:cxn modelId="{4071C6EC-C044-4BB8-A884-B3C429312845}" type="presOf" srcId="{4AA0D2F3-031A-4965-B3B9-6F10CB45DDD0}" destId="{6259E2F5-C28C-4098-AE2F-F7811EACF948}" srcOrd="1" destOrd="0" presId="urn:microsoft.com/office/officeart/2005/8/layout/target3"/>
    <dgm:cxn modelId="{FF0DBB56-C03C-4A47-BB66-06A60FD07018}" type="presOf" srcId="{BAF9EE0C-C39A-44E2-8FB2-95A871348DB6}" destId="{53D8BBCC-FF79-41C6-B643-474585D8B6AB}" srcOrd="0" destOrd="0" presId="urn:microsoft.com/office/officeart/2005/8/layout/target3"/>
    <dgm:cxn modelId="{1B314E8D-C124-4710-8C49-F1774ABA07D5}" srcId="{61F547AB-B5B1-4FBB-A7F0-360E94EBF6A3}" destId="{4AA0D2F3-031A-4965-B3B9-6F10CB45DDD0}" srcOrd="2" destOrd="0" parTransId="{08A8C58C-D787-4477-A0B5-ABBF11EA26AD}" sibTransId="{A25E2CD1-9CE1-49C6-B16E-4EC35CE5A0C4}"/>
    <dgm:cxn modelId="{43F6A93F-6500-4802-96F9-8EA9FB94F5EE}" type="presOf" srcId="{B18BE442-0CC3-4515-8AFD-D2BB2EBED308}" destId="{3AF46D60-FAA1-4264-9EC0-28C95A19F4A9}" srcOrd="0" destOrd="5" presId="urn:microsoft.com/office/officeart/2005/8/layout/target3"/>
    <dgm:cxn modelId="{8948612F-7F93-4B16-B377-9127BA48002E}" srcId="{C1D7109C-B7E6-4CB2-B61D-972BBB3758CC}" destId="{EB290716-BE77-4115-9081-0C258EF9F12A}" srcOrd="1" destOrd="0" parTransId="{4DE94F13-9E65-437B-AE4E-E0AF2F5A00B1}" sibTransId="{1B396FA8-2ED8-4DDA-8318-505B00F7D614}"/>
    <dgm:cxn modelId="{D3C2B12D-8160-4980-9A8D-3D37C59C8E66}" type="presOf" srcId="{B9D2A919-B7AD-4B52-AB36-57072347BB03}" destId="{16ED2276-500A-4F40-BFA0-AF6EDAD5680C}" srcOrd="0" destOrd="2" presId="urn:microsoft.com/office/officeart/2005/8/layout/target3"/>
    <dgm:cxn modelId="{84EDCBBD-DDE0-48FE-9139-BF1C83B9C452}" type="presOf" srcId="{C1D7109C-B7E6-4CB2-B61D-972BBB3758CC}" destId="{83A402C5-30F1-41C9-B57C-AAE8A5C93E32}" srcOrd="1" destOrd="0" presId="urn:microsoft.com/office/officeart/2005/8/layout/target3"/>
    <dgm:cxn modelId="{21AABEE8-87F0-48FE-8C8B-0A3BD30A2EEC}" srcId="{C1D7109C-B7E6-4CB2-B61D-972BBB3758CC}" destId="{E7BD4C24-5251-4804-93B5-A03C2F8045F0}" srcOrd="0" destOrd="0" parTransId="{89D74734-E0B9-4F23-B61F-49821222493B}" sibTransId="{577DFE99-6186-4FA6-92D4-458640CCC84A}"/>
    <dgm:cxn modelId="{10B6B786-1870-4CC9-A289-C5D0EBB675F5}" type="presOf" srcId="{FDEB35E2-C3D3-4D9E-808B-D8E9700109CE}" destId="{3AF46D60-FAA1-4264-9EC0-28C95A19F4A9}" srcOrd="0" destOrd="3" presId="urn:microsoft.com/office/officeart/2005/8/layout/target3"/>
    <dgm:cxn modelId="{5B5E6CC4-BA27-4771-8F9A-73CB617E4A3F}" srcId="{C1D7109C-B7E6-4CB2-B61D-972BBB3758CC}" destId="{291E4CB6-F606-416D-9510-C9F8C4DE4FA3}" srcOrd="4" destOrd="0" parTransId="{DBEA8F3C-A06C-4351-9B22-37134B69958B}" sibTransId="{544F699F-ED8A-4739-9E53-C38EA09E29C7}"/>
    <dgm:cxn modelId="{F89E08F0-2F12-4A9D-9BEB-4F18CF9288DD}" srcId="{BAF9EE0C-C39A-44E2-8FB2-95A871348DB6}" destId="{D9F9DFE1-34D5-43DB-A4A9-F4CFD246F437}" srcOrd="4" destOrd="0" parTransId="{EFA69442-DE29-4D74-A7B3-5379A2ECEBDF}" sibTransId="{9BBAA18C-81BD-4042-8D6D-069745C2D3E9}"/>
    <dgm:cxn modelId="{D6717007-DECE-431C-8FE0-07FD2BAA2263}" srcId="{C1D7109C-B7E6-4CB2-B61D-972BBB3758CC}" destId="{FDEB35E2-C3D3-4D9E-808B-D8E9700109CE}" srcOrd="3" destOrd="0" parTransId="{E291B582-BF18-4038-861A-629961F36B9E}" sibTransId="{0846B1D5-6FD1-41E8-B1C7-CB7ADA8AFE28}"/>
    <dgm:cxn modelId="{1F337F54-52C6-4A06-9F36-4144997702E8}" srcId="{4AA0D2F3-031A-4965-B3B9-6F10CB45DDD0}" destId="{B9D2A919-B7AD-4B52-AB36-57072347BB03}" srcOrd="2" destOrd="0" parTransId="{B66B3275-7241-4959-A9D9-CF97D2238418}" sibTransId="{AB63C449-2CB0-4927-91CF-9E12FCD28FF3}"/>
    <dgm:cxn modelId="{5E48352F-76D8-49AE-B675-B42B6E1FC046}" type="presOf" srcId="{79007A06-A871-44AD-9635-4DE12E8B0E62}" destId="{16ED2276-500A-4F40-BFA0-AF6EDAD5680C}" srcOrd="0" destOrd="3" presId="urn:microsoft.com/office/officeart/2005/8/layout/target3"/>
    <dgm:cxn modelId="{673D7EFE-1992-415A-A4A5-8242658F3BB9}" type="presOf" srcId="{E7BD4C24-5251-4804-93B5-A03C2F8045F0}" destId="{3AF46D60-FAA1-4264-9EC0-28C95A19F4A9}" srcOrd="0" destOrd="0" presId="urn:microsoft.com/office/officeart/2005/8/layout/target3"/>
    <dgm:cxn modelId="{D138235E-9CC9-425F-AA68-142BA8CD143C}" type="presOf" srcId="{96319792-4E2F-4D6D-B54D-B7039180BCF6}" destId="{DC15C414-2CD0-4BEA-9A47-9883CDCEC0D4}" srcOrd="0" destOrd="3" presId="urn:microsoft.com/office/officeart/2005/8/layout/target3"/>
    <dgm:cxn modelId="{05044CA8-DD85-4823-BE3B-FC95A37D6AEF}" srcId="{BAF9EE0C-C39A-44E2-8FB2-95A871348DB6}" destId="{96319792-4E2F-4D6D-B54D-B7039180BCF6}" srcOrd="3" destOrd="0" parTransId="{B3A844B3-2374-4778-A034-61ABF97D49A5}" sibTransId="{5B96BAAD-B479-47B5-8DDF-B41384119DB3}"/>
    <dgm:cxn modelId="{0BD16107-244C-4E66-AE3F-2F86349163AB}" type="presOf" srcId="{C1D7109C-B7E6-4CB2-B61D-972BBB3758CC}" destId="{5552903C-D2DF-4271-87D7-8B026756E574}" srcOrd="0" destOrd="0" presId="urn:microsoft.com/office/officeart/2005/8/layout/target3"/>
    <dgm:cxn modelId="{6DDF10B8-3A48-4E29-B04C-0FD22F3038E0}" srcId="{4AA0D2F3-031A-4965-B3B9-6F10CB45DDD0}" destId="{B9C09D7F-C120-431B-8DD6-98D409438582}" srcOrd="1" destOrd="0" parTransId="{AC499990-F31C-44BB-A85A-99280E8BAEB4}" sibTransId="{CD70E6DF-F0B2-4F26-BF1B-ED2719526DC8}"/>
    <dgm:cxn modelId="{FC8D9B92-FFF9-4659-A11A-C13AF3A247B3}" srcId="{C1D7109C-B7E6-4CB2-B61D-972BBB3758CC}" destId="{B18BE442-0CC3-4515-8AFD-D2BB2EBED308}" srcOrd="5" destOrd="0" parTransId="{6E3445BD-627D-4D89-9436-5133ACDB1407}" sibTransId="{AD71259C-9BA7-4884-B424-D3285AE648DB}"/>
    <dgm:cxn modelId="{DB73FA29-88CD-49D6-8A2E-EC6B67207C8A}" srcId="{BAF9EE0C-C39A-44E2-8FB2-95A871348DB6}" destId="{5BD0D5E1-AA75-490F-AD91-3EAAB53224A1}" srcOrd="0" destOrd="0" parTransId="{D1B30FDB-E55A-4D0E-8BB4-7BAAB4406653}" sibTransId="{1E8CB30E-6A97-4E48-989F-5597B1134187}"/>
    <dgm:cxn modelId="{3662A7EF-D122-473D-8FEF-C51C9F6CBC9B}" type="presOf" srcId="{E57F1D15-FDE9-430A-A5AD-56C4FC47D486}" destId="{16ED2276-500A-4F40-BFA0-AF6EDAD5680C}" srcOrd="0" destOrd="4" presId="urn:microsoft.com/office/officeart/2005/8/layout/target3"/>
    <dgm:cxn modelId="{02461B81-DFD7-4853-ABCC-C0D6F1DE3421}" type="presOf" srcId="{61F547AB-B5B1-4FBB-A7F0-360E94EBF6A3}" destId="{11435D3A-58FE-43C0-B448-AC05D9015E75}" srcOrd="0" destOrd="0" presId="urn:microsoft.com/office/officeart/2005/8/layout/target3"/>
    <dgm:cxn modelId="{D630CC1D-1ACD-47DC-9AAB-4C5C49F1809F}" srcId="{BAF9EE0C-C39A-44E2-8FB2-95A871348DB6}" destId="{A9A5E122-0E55-4432-9F16-EF37776ECC8A}" srcOrd="1" destOrd="0" parTransId="{0DE75DB1-7225-41A8-A55B-686B22A90DC2}" sibTransId="{944997B8-2D00-4706-BE77-5B9D7BB1F0EE}"/>
    <dgm:cxn modelId="{7394E65F-EC63-4F5B-B003-DC2049D3E68E}" srcId="{4AA0D2F3-031A-4965-B3B9-6F10CB45DDD0}" destId="{E57F1D15-FDE9-430A-A5AD-56C4FC47D486}" srcOrd="4" destOrd="0" parTransId="{40E5DD26-64AF-4745-A545-780344272DAF}" sibTransId="{97D138A0-4AF2-465A-91D8-733F7616CDE4}"/>
    <dgm:cxn modelId="{36C9253B-CD83-4DA6-A660-216008EF22B9}" srcId="{C1D7109C-B7E6-4CB2-B61D-972BBB3758CC}" destId="{ED1EC55C-DA9B-4AA1-A6BD-4D0C8BD88BC3}" srcOrd="2" destOrd="0" parTransId="{1E1701EE-8A25-474C-A523-08C7FF12AF53}" sibTransId="{EDFD441E-8128-40A1-97FF-95FF3065A268}"/>
    <dgm:cxn modelId="{C89B8C51-667B-4C7D-87CE-4ADB4C18A2C2}" srcId="{61F547AB-B5B1-4FBB-A7F0-360E94EBF6A3}" destId="{C1D7109C-B7E6-4CB2-B61D-972BBB3758CC}" srcOrd="1" destOrd="0" parTransId="{C9577273-0D60-4AF7-BAFA-6A6AED3B22B3}" sibTransId="{FD97EDC7-AA36-4B25-A75E-A2CB0630D0DA}"/>
    <dgm:cxn modelId="{790EC0E4-D14E-47EF-BCB9-5BC919AC1E68}" srcId="{4AA0D2F3-031A-4965-B3B9-6F10CB45DDD0}" destId="{79007A06-A871-44AD-9635-4DE12E8B0E62}" srcOrd="3" destOrd="0" parTransId="{F8BB7C99-EC89-4D1D-9CA2-FF3AF6D1DCFE}" sibTransId="{2110CF2A-96D5-4ED0-94A0-C3311E086B87}"/>
    <dgm:cxn modelId="{B6F20E27-5BBC-42B0-A4AB-B3E3BBEC6D8A}" type="presOf" srcId="{4AA0D2F3-031A-4965-B3B9-6F10CB45DDD0}" destId="{BBB4D99F-9B18-4524-B501-C73CB51C997A}" srcOrd="0" destOrd="0" presId="urn:microsoft.com/office/officeart/2005/8/layout/target3"/>
    <dgm:cxn modelId="{355E8625-7220-4530-AF9A-F852C4DFB371}" type="presOf" srcId="{DE63CF23-17BE-4E53-A5F3-AE6F46FC2C8E}" destId="{16ED2276-500A-4F40-BFA0-AF6EDAD5680C}" srcOrd="0" destOrd="0" presId="urn:microsoft.com/office/officeart/2005/8/layout/target3"/>
    <dgm:cxn modelId="{64F301F1-AF19-43E8-81C5-FD9AC7AC8D03}" srcId="{BAF9EE0C-C39A-44E2-8FB2-95A871348DB6}" destId="{A6078821-CDF2-433E-8FCB-DF5A55D15F72}" srcOrd="2" destOrd="0" parTransId="{439CCDF3-E694-4BC8-B001-A6B75AC6B350}" sibTransId="{352840C0-6804-4206-A05D-E98BA74629F4}"/>
    <dgm:cxn modelId="{35A7B739-1127-459C-88A3-8F6742653A00}" type="presOf" srcId="{ED1EC55C-DA9B-4AA1-A6BD-4D0C8BD88BC3}" destId="{3AF46D60-FAA1-4264-9EC0-28C95A19F4A9}" srcOrd="0" destOrd="2" presId="urn:microsoft.com/office/officeart/2005/8/layout/target3"/>
    <dgm:cxn modelId="{61A3D2C5-7D5C-41C2-8F0E-4E788467147E}" type="presParOf" srcId="{11435D3A-58FE-43C0-B448-AC05D9015E75}" destId="{8556BA23-0B54-4BD7-894B-6843D48F526A}" srcOrd="0" destOrd="0" presId="urn:microsoft.com/office/officeart/2005/8/layout/target3"/>
    <dgm:cxn modelId="{2384DB1A-19F6-4584-8CD6-1735A8C312A7}" type="presParOf" srcId="{11435D3A-58FE-43C0-B448-AC05D9015E75}" destId="{8CC72731-3DEA-404C-9579-FEE0D79BB118}" srcOrd="1" destOrd="0" presId="urn:microsoft.com/office/officeart/2005/8/layout/target3"/>
    <dgm:cxn modelId="{072D88FE-10E7-45D6-8B44-CD39DB0DBBEB}" type="presParOf" srcId="{11435D3A-58FE-43C0-B448-AC05D9015E75}" destId="{53D8BBCC-FF79-41C6-B643-474585D8B6AB}" srcOrd="2" destOrd="0" presId="urn:microsoft.com/office/officeart/2005/8/layout/target3"/>
    <dgm:cxn modelId="{0E773793-2F63-45E1-9AD7-F1A9EB0DAC00}" type="presParOf" srcId="{11435D3A-58FE-43C0-B448-AC05D9015E75}" destId="{F3760752-4EA5-43A1-B9BE-2AF0A21398F1}" srcOrd="3" destOrd="0" presId="urn:microsoft.com/office/officeart/2005/8/layout/target3"/>
    <dgm:cxn modelId="{B6A3EDDD-BA18-43CD-9D46-CB43D2F169CF}" type="presParOf" srcId="{11435D3A-58FE-43C0-B448-AC05D9015E75}" destId="{8024A9E6-E5FA-4A4E-B4E3-380DC40C7245}" srcOrd="4" destOrd="0" presId="urn:microsoft.com/office/officeart/2005/8/layout/target3"/>
    <dgm:cxn modelId="{D2E4808C-1C80-4D16-BDB3-7929547757A3}" type="presParOf" srcId="{11435D3A-58FE-43C0-B448-AC05D9015E75}" destId="{5552903C-D2DF-4271-87D7-8B026756E574}" srcOrd="5" destOrd="0" presId="urn:microsoft.com/office/officeart/2005/8/layout/target3"/>
    <dgm:cxn modelId="{838E4AD5-8788-4F5B-A406-A7DA737ADEBF}" type="presParOf" srcId="{11435D3A-58FE-43C0-B448-AC05D9015E75}" destId="{29412F39-BCBE-47DE-9DFD-C5AF97F3465C}" srcOrd="6" destOrd="0" presId="urn:microsoft.com/office/officeart/2005/8/layout/target3"/>
    <dgm:cxn modelId="{18C4E6C8-F9D5-4ECA-8E01-01D89993F729}" type="presParOf" srcId="{11435D3A-58FE-43C0-B448-AC05D9015E75}" destId="{CB0D7E17-85F4-4324-B9D2-793D57E14519}" srcOrd="7" destOrd="0" presId="urn:microsoft.com/office/officeart/2005/8/layout/target3"/>
    <dgm:cxn modelId="{E588F9E4-019E-4A7D-A0A3-611C7FB37A81}" type="presParOf" srcId="{11435D3A-58FE-43C0-B448-AC05D9015E75}" destId="{BBB4D99F-9B18-4524-B501-C73CB51C997A}" srcOrd="8" destOrd="0" presId="urn:microsoft.com/office/officeart/2005/8/layout/target3"/>
    <dgm:cxn modelId="{EED255C9-B47D-40DA-A051-BB5D3B8853E0}" type="presParOf" srcId="{11435D3A-58FE-43C0-B448-AC05D9015E75}" destId="{99073C9F-9C50-4E27-8099-F898441715D0}" srcOrd="9" destOrd="0" presId="urn:microsoft.com/office/officeart/2005/8/layout/target3"/>
    <dgm:cxn modelId="{B2D78DBB-89E8-419E-A99B-16B388093420}" type="presParOf" srcId="{11435D3A-58FE-43C0-B448-AC05D9015E75}" destId="{DC15C414-2CD0-4BEA-9A47-9883CDCEC0D4}" srcOrd="10" destOrd="0" presId="urn:microsoft.com/office/officeart/2005/8/layout/target3"/>
    <dgm:cxn modelId="{0E68EDEA-745D-4A83-B391-DDFC20B2F5A9}" type="presParOf" srcId="{11435D3A-58FE-43C0-B448-AC05D9015E75}" destId="{83A402C5-30F1-41C9-B57C-AAE8A5C93E32}" srcOrd="11" destOrd="0" presId="urn:microsoft.com/office/officeart/2005/8/layout/target3"/>
    <dgm:cxn modelId="{97C3E2E8-712E-4988-92DA-D38E5035EAB0}" type="presParOf" srcId="{11435D3A-58FE-43C0-B448-AC05D9015E75}" destId="{3AF46D60-FAA1-4264-9EC0-28C95A19F4A9}" srcOrd="12" destOrd="0" presId="urn:microsoft.com/office/officeart/2005/8/layout/target3"/>
    <dgm:cxn modelId="{CDA63F92-FA05-4DEA-B63A-EEE7AF17FF36}" type="presParOf" srcId="{11435D3A-58FE-43C0-B448-AC05D9015E75}" destId="{6259E2F5-C28C-4098-AE2F-F7811EACF948}" srcOrd="13" destOrd="0" presId="urn:microsoft.com/office/officeart/2005/8/layout/target3"/>
    <dgm:cxn modelId="{0B006E3C-4BAC-4DE3-8961-5DCB5A3A33B4}" type="presParOf" srcId="{11435D3A-58FE-43C0-B448-AC05D9015E75}" destId="{16ED2276-500A-4F40-BFA0-AF6EDAD5680C}"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56BA23-0B54-4BD7-894B-6843D48F526A}">
      <dsp:nvSpPr>
        <dsp:cNvPr id="0" name=""/>
        <dsp:cNvSpPr/>
      </dsp:nvSpPr>
      <dsp:spPr>
        <a:xfrm>
          <a:off x="0" y="309562"/>
          <a:ext cx="5143500" cy="5143500"/>
        </a:xfrm>
        <a:prstGeom prst="pie">
          <a:avLst>
            <a:gd name="adj1" fmla="val 5400000"/>
            <a:gd name="adj2" fmla="val 1620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D8BBCC-FF79-41C6-B643-474585D8B6AB}">
      <dsp:nvSpPr>
        <dsp:cNvPr id="0" name=""/>
        <dsp:cNvSpPr/>
      </dsp:nvSpPr>
      <dsp:spPr>
        <a:xfrm>
          <a:off x="2571750" y="309562"/>
          <a:ext cx="6000750" cy="51435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solidFill>
                <a:srgbClr val="00B0F0"/>
              </a:solidFill>
            </a:rPr>
            <a:t>Community Fellows Strive </a:t>
          </a:r>
        </a:p>
        <a:p>
          <a:pPr lvl="0" algn="ctr" defTabSz="533400">
            <a:lnSpc>
              <a:spcPct val="90000"/>
            </a:lnSpc>
            <a:spcBef>
              <a:spcPct val="0"/>
            </a:spcBef>
            <a:spcAft>
              <a:spcPct val="35000"/>
            </a:spcAft>
          </a:pPr>
          <a:r>
            <a:rPr lang="en-US" sz="1200" kern="1200">
              <a:solidFill>
                <a:srgbClr val="00B0F0"/>
              </a:solidFill>
            </a:rPr>
            <a:t>to Embody Certain</a:t>
          </a:r>
        </a:p>
        <a:p>
          <a:pPr lvl="0" algn="ctr" defTabSz="533400">
            <a:lnSpc>
              <a:spcPct val="90000"/>
            </a:lnSpc>
            <a:spcBef>
              <a:spcPct val="0"/>
            </a:spcBef>
            <a:spcAft>
              <a:spcPct val="35000"/>
            </a:spcAft>
          </a:pPr>
          <a:r>
            <a:rPr lang="en-US" sz="2800" kern="1200">
              <a:solidFill>
                <a:srgbClr val="00B0F0"/>
              </a:solidFill>
            </a:rPr>
            <a:t>Dispositions</a:t>
          </a:r>
        </a:p>
      </dsp:txBody>
      <dsp:txXfrm>
        <a:off x="2571750" y="309562"/>
        <a:ext cx="3000375" cy="1543053"/>
      </dsp:txXfrm>
    </dsp:sp>
    <dsp:sp modelId="{8024A9E6-E5FA-4A4E-B4E3-380DC40C7245}">
      <dsp:nvSpPr>
        <dsp:cNvPr id="0" name=""/>
        <dsp:cNvSpPr/>
      </dsp:nvSpPr>
      <dsp:spPr>
        <a:xfrm>
          <a:off x="900114" y="1852615"/>
          <a:ext cx="3343271" cy="3343271"/>
        </a:xfrm>
        <a:prstGeom prst="pie">
          <a:avLst>
            <a:gd name="adj1" fmla="val 5400000"/>
            <a:gd name="adj2" fmla="val 16200000"/>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52903C-D2DF-4271-87D7-8B026756E574}">
      <dsp:nvSpPr>
        <dsp:cNvPr id="0" name=""/>
        <dsp:cNvSpPr/>
      </dsp:nvSpPr>
      <dsp:spPr>
        <a:xfrm>
          <a:off x="2571750" y="1852615"/>
          <a:ext cx="6000750" cy="3343271"/>
        </a:xfrm>
        <a:prstGeom prst="rect">
          <a:avLst/>
        </a:prstGeom>
        <a:solidFill>
          <a:schemeClr val="lt1">
            <a:alpha val="90000"/>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solidFill>
                <a:srgbClr val="00B050"/>
              </a:solidFill>
            </a:rPr>
            <a:t>Which Support the </a:t>
          </a:r>
        </a:p>
        <a:p>
          <a:pPr lvl="0" algn="ctr" defTabSz="533400">
            <a:lnSpc>
              <a:spcPct val="90000"/>
            </a:lnSpc>
            <a:spcBef>
              <a:spcPct val="0"/>
            </a:spcBef>
            <a:spcAft>
              <a:spcPct val="35000"/>
            </a:spcAft>
          </a:pPr>
          <a:r>
            <a:rPr lang="en-US" sz="2800" kern="1200">
              <a:solidFill>
                <a:srgbClr val="00B050"/>
              </a:solidFill>
            </a:rPr>
            <a:t>Writer's Process</a:t>
          </a:r>
        </a:p>
      </dsp:txBody>
      <dsp:txXfrm>
        <a:off x="2571750" y="1852615"/>
        <a:ext cx="3000375" cy="1543048"/>
      </dsp:txXfrm>
    </dsp:sp>
    <dsp:sp modelId="{CB0D7E17-85F4-4324-B9D2-793D57E14519}">
      <dsp:nvSpPr>
        <dsp:cNvPr id="0" name=""/>
        <dsp:cNvSpPr/>
      </dsp:nvSpPr>
      <dsp:spPr>
        <a:xfrm>
          <a:off x="1800225" y="3395664"/>
          <a:ext cx="1543048" cy="1543048"/>
        </a:xfrm>
        <a:prstGeom prst="pie">
          <a:avLst>
            <a:gd name="adj1" fmla="val 5400000"/>
            <a:gd name="adj2" fmla="val 1620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B4D99F-9B18-4524-B501-C73CB51C997A}">
      <dsp:nvSpPr>
        <dsp:cNvPr id="0" name=""/>
        <dsp:cNvSpPr/>
      </dsp:nvSpPr>
      <dsp:spPr>
        <a:xfrm>
          <a:off x="2571750" y="3395664"/>
          <a:ext cx="6000750" cy="1543048"/>
        </a:xfrm>
        <a:prstGeom prst="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a:solidFill>
                <a:srgbClr val="FFC000"/>
              </a:solidFill>
            </a:rPr>
            <a:t>Allowing for the Development of </a:t>
          </a:r>
        </a:p>
        <a:p>
          <a:pPr lvl="0" algn="ctr" defTabSz="533400">
            <a:lnSpc>
              <a:spcPct val="90000"/>
            </a:lnSpc>
            <a:spcBef>
              <a:spcPct val="0"/>
            </a:spcBef>
            <a:spcAft>
              <a:spcPct val="35000"/>
            </a:spcAft>
          </a:pPr>
          <a:r>
            <a:rPr lang="en-US" sz="2800" kern="1200">
              <a:solidFill>
                <a:srgbClr val="FFC000"/>
              </a:solidFill>
            </a:rPr>
            <a:t>Writer's Craft</a:t>
          </a:r>
        </a:p>
      </dsp:txBody>
      <dsp:txXfrm>
        <a:off x="2571750" y="3395664"/>
        <a:ext cx="3000375" cy="1543048"/>
      </dsp:txXfrm>
    </dsp:sp>
    <dsp:sp modelId="{DC15C414-2CD0-4BEA-9A47-9883CDCEC0D4}">
      <dsp:nvSpPr>
        <dsp:cNvPr id="0" name=""/>
        <dsp:cNvSpPr/>
      </dsp:nvSpPr>
      <dsp:spPr>
        <a:xfrm>
          <a:off x="5572125" y="309562"/>
          <a:ext cx="3000375" cy="154305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Courage and Initiative </a:t>
          </a:r>
        </a:p>
        <a:p>
          <a:pPr marL="57150" lvl="1" indent="-57150" algn="l" defTabSz="488950">
            <a:lnSpc>
              <a:spcPct val="90000"/>
            </a:lnSpc>
            <a:spcBef>
              <a:spcPct val="0"/>
            </a:spcBef>
            <a:spcAft>
              <a:spcPct val="15000"/>
            </a:spcAft>
            <a:buChar char="••"/>
          </a:pPr>
          <a:r>
            <a:rPr lang="en-US" sz="1100" kern="1200"/>
            <a:t>Understanding</a:t>
          </a:r>
        </a:p>
        <a:p>
          <a:pPr marL="57150" lvl="1" indent="-57150" algn="l" defTabSz="488950">
            <a:lnSpc>
              <a:spcPct val="90000"/>
            </a:lnSpc>
            <a:spcBef>
              <a:spcPct val="0"/>
            </a:spcBef>
            <a:spcAft>
              <a:spcPct val="15000"/>
            </a:spcAft>
            <a:buChar char="••"/>
          </a:pPr>
          <a:r>
            <a:rPr lang="en-US" sz="1100" kern="1200"/>
            <a:t>Perseverance</a:t>
          </a:r>
        </a:p>
        <a:p>
          <a:pPr marL="57150" lvl="1" indent="-57150" algn="l" defTabSz="488950">
            <a:lnSpc>
              <a:spcPct val="90000"/>
            </a:lnSpc>
            <a:spcBef>
              <a:spcPct val="0"/>
            </a:spcBef>
            <a:spcAft>
              <a:spcPct val="15000"/>
            </a:spcAft>
            <a:buChar char="••"/>
          </a:pPr>
          <a:r>
            <a:rPr lang="en-US" sz="1100" kern="1200"/>
            <a:t>Reflection</a:t>
          </a:r>
        </a:p>
        <a:p>
          <a:pPr marL="57150" lvl="1" indent="-57150" algn="l" defTabSz="488950">
            <a:lnSpc>
              <a:spcPct val="90000"/>
            </a:lnSpc>
            <a:spcBef>
              <a:spcPct val="0"/>
            </a:spcBef>
            <a:spcAft>
              <a:spcPct val="15000"/>
            </a:spcAft>
            <a:buChar char="••"/>
          </a:pPr>
          <a:r>
            <a:rPr lang="en-US" sz="1100" kern="1200"/>
            <a:t>Expertise</a:t>
          </a:r>
        </a:p>
        <a:p>
          <a:pPr marL="57150" lvl="1" indent="-57150" algn="l" defTabSz="488950">
            <a:lnSpc>
              <a:spcPct val="90000"/>
            </a:lnSpc>
            <a:spcBef>
              <a:spcPct val="0"/>
            </a:spcBef>
            <a:spcAft>
              <a:spcPct val="15000"/>
            </a:spcAft>
            <a:buChar char="••"/>
          </a:pPr>
          <a:r>
            <a:rPr lang="en-US" sz="1100" kern="1200"/>
            <a:t>Cooperation and Collaboration</a:t>
          </a:r>
        </a:p>
      </dsp:txBody>
      <dsp:txXfrm>
        <a:off x="5572125" y="309562"/>
        <a:ext cx="3000375" cy="1543053"/>
      </dsp:txXfrm>
    </dsp:sp>
    <dsp:sp modelId="{3AF46D60-FAA1-4264-9EC0-28C95A19F4A9}">
      <dsp:nvSpPr>
        <dsp:cNvPr id="0" name=""/>
        <dsp:cNvSpPr/>
      </dsp:nvSpPr>
      <dsp:spPr>
        <a:xfrm>
          <a:off x="5572125" y="1852615"/>
          <a:ext cx="3000375" cy="154304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Prewriting</a:t>
          </a:r>
        </a:p>
        <a:p>
          <a:pPr marL="57150" lvl="1" indent="-57150" algn="l" defTabSz="488950">
            <a:lnSpc>
              <a:spcPct val="90000"/>
            </a:lnSpc>
            <a:spcBef>
              <a:spcPct val="0"/>
            </a:spcBef>
            <a:spcAft>
              <a:spcPct val="15000"/>
            </a:spcAft>
            <a:buChar char="••"/>
          </a:pPr>
          <a:r>
            <a:rPr lang="en-US" sz="1100" kern="1200"/>
            <a:t>Drafting</a:t>
          </a:r>
        </a:p>
        <a:p>
          <a:pPr marL="57150" lvl="1" indent="-57150" algn="l" defTabSz="488950">
            <a:lnSpc>
              <a:spcPct val="90000"/>
            </a:lnSpc>
            <a:spcBef>
              <a:spcPct val="0"/>
            </a:spcBef>
            <a:spcAft>
              <a:spcPct val="15000"/>
            </a:spcAft>
            <a:buChar char="••"/>
          </a:pPr>
          <a:r>
            <a:rPr lang="en-US" sz="1100" kern="1200"/>
            <a:t>Peer-Review</a:t>
          </a:r>
        </a:p>
        <a:p>
          <a:pPr marL="57150" lvl="1" indent="-57150" algn="l" defTabSz="488950">
            <a:lnSpc>
              <a:spcPct val="90000"/>
            </a:lnSpc>
            <a:spcBef>
              <a:spcPct val="0"/>
            </a:spcBef>
            <a:spcAft>
              <a:spcPct val="15000"/>
            </a:spcAft>
            <a:buChar char="••"/>
          </a:pPr>
          <a:r>
            <a:rPr lang="en-US" sz="1100" kern="1200"/>
            <a:t>Editing</a:t>
          </a:r>
        </a:p>
        <a:p>
          <a:pPr marL="57150" lvl="1" indent="-57150" algn="l" defTabSz="488950">
            <a:lnSpc>
              <a:spcPct val="90000"/>
            </a:lnSpc>
            <a:spcBef>
              <a:spcPct val="0"/>
            </a:spcBef>
            <a:spcAft>
              <a:spcPct val="15000"/>
            </a:spcAft>
            <a:buChar char="••"/>
          </a:pPr>
          <a:r>
            <a:rPr lang="en-US" sz="1100" kern="1200"/>
            <a:t>Revising</a:t>
          </a:r>
        </a:p>
        <a:p>
          <a:pPr marL="57150" lvl="1" indent="-57150" algn="l" defTabSz="488950">
            <a:lnSpc>
              <a:spcPct val="90000"/>
            </a:lnSpc>
            <a:spcBef>
              <a:spcPct val="0"/>
            </a:spcBef>
            <a:spcAft>
              <a:spcPct val="15000"/>
            </a:spcAft>
            <a:buChar char="••"/>
          </a:pPr>
          <a:r>
            <a:rPr lang="en-US" sz="1100" kern="1200"/>
            <a:t>Publishing</a:t>
          </a:r>
        </a:p>
      </dsp:txBody>
      <dsp:txXfrm>
        <a:off x="5572125" y="1852615"/>
        <a:ext cx="3000375" cy="1543048"/>
      </dsp:txXfrm>
    </dsp:sp>
    <dsp:sp modelId="{16ED2276-500A-4F40-BFA0-AF6EDAD5680C}">
      <dsp:nvSpPr>
        <dsp:cNvPr id="0" name=""/>
        <dsp:cNvSpPr/>
      </dsp:nvSpPr>
      <dsp:spPr>
        <a:xfrm>
          <a:off x="5572125" y="3395664"/>
          <a:ext cx="3000375" cy="154304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88950">
            <a:lnSpc>
              <a:spcPct val="90000"/>
            </a:lnSpc>
            <a:spcBef>
              <a:spcPct val="0"/>
            </a:spcBef>
            <a:spcAft>
              <a:spcPct val="15000"/>
            </a:spcAft>
            <a:buChar char="••"/>
          </a:pPr>
          <a:r>
            <a:rPr lang="en-US" sz="1100" kern="1200"/>
            <a:t> Compelling Ideas</a:t>
          </a:r>
        </a:p>
        <a:p>
          <a:pPr marL="57150" lvl="1" indent="-57150" algn="l" defTabSz="488950">
            <a:lnSpc>
              <a:spcPct val="90000"/>
            </a:lnSpc>
            <a:spcBef>
              <a:spcPct val="0"/>
            </a:spcBef>
            <a:spcAft>
              <a:spcPct val="15000"/>
            </a:spcAft>
            <a:buChar char="••"/>
          </a:pPr>
          <a:r>
            <a:rPr lang="en-US" sz="1100" kern="1200"/>
            <a:t> Engaging Voice</a:t>
          </a:r>
        </a:p>
        <a:p>
          <a:pPr marL="57150" lvl="1" indent="-57150" algn="l" defTabSz="488950">
            <a:lnSpc>
              <a:spcPct val="90000"/>
            </a:lnSpc>
            <a:spcBef>
              <a:spcPct val="0"/>
            </a:spcBef>
            <a:spcAft>
              <a:spcPct val="15000"/>
            </a:spcAft>
            <a:buChar char="••"/>
          </a:pPr>
          <a:r>
            <a:rPr lang="en-US" sz="1100" kern="1200"/>
            <a:t> Effective Word Choice</a:t>
          </a:r>
        </a:p>
        <a:p>
          <a:pPr marL="57150" lvl="1" indent="-57150" algn="l" defTabSz="488950">
            <a:lnSpc>
              <a:spcPct val="90000"/>
            </a:lnSpc>
            <a:spcBef>
              <a:spcPct val="0"/>
            </a:spcBef>
            <a:spcAft>
              <a:spcPct val="15000"/>
            </a:spcAft>
            <a:buChar char="••"/>
          </a:pPr>
          <a:r>
            <a:rPr lang="en-US" sz="1100" kern="1200"/>
            <a:t> Clear Organization</a:t>
          </a:r>
        </a:p>
        <a:p>
          <a:pPr marL="57150" lvl="1" indent="-57150" algn="l" defTabSz="488950">
            <a:lnSpc>
              <a:spcPct val="90000"/>
            </a:lnSpc>
            <a:spcBef>
              <a:spcPct val="0"/>
            </a:spcBef>
            <a:spcAft>
              <a:spcPct val="15000"/>
            </a:spcAft>
            <a:buChar char="••"/>
          </a:pPr>
          <a:r>
            <a:rPr lang="en-US" sz="1100" kern="1200"/>
            <a:t> Fluent Sentences</a:t>
          </a:r>
        </a:p>
        <a:p>
          <a:pPr marL="57150" lvl="1" indent="-57150" algn="l" defTabSz="488950">
            <a:lnSpc>
              <a:spcPct val="90000"/>
            </a:lnSpc>
            <a:spcBef>
              <a:spcPct val="0"/>
            </a:spcBef>
            <a:spcAft>
              <a:spcPct val="15000"/>
            </a:spcAft>
            <a:buChar char="••"/>
          </a:pPr>
          <a:r>
            <a:rPr lang="en-US" sz="1100" kern="1200"/>
            <a:t> Proper Use of Conventions</a:t>
          </a:r>
        </a:p>
      </dsp:txBody>
      <dsp:txXfrm>
        <a:off x="5572125" y="3395664"/>
        <a:ext cx="3000375" cy="1543048"/>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662"/>
          </a:xfrm>
          <a:prstGeom prst="rect">
            <a:avLst/>
          </a:prstGeom>
        </p:spPr>
        <p:txBody>
          <a:bodyPr vert="horz" lIns="94110" tIns="47055" rIns="94110" bIns="47055"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4008705" y="0"/>
            <a:ext cx="3066733" cy="469662"/>
          </a:xfrm>
          <a:prstGeom prst="rect">
            <a:avLst/>
          </a:prstGeom>
        </p:spPr>
        <p:txBody>
          <a:bodyPr vert="horz" lIns="94110" tIns="47055" rIns="94110" bIns="47055" rtlCol="0"/>
          <a:lstStyle>
            <a:lvl1pPr algn="r" fontAlgn="auto">
              <a:spcBef>
                <a:spcPts val="0"/>
              </a:spcBef>
              <a:spcAft>
                <a:spcPts val="0"/>
              </a:spcAft>
              <a:defRPr sz="1200" smtClean="0">
                <a:latin typeface="+mn-lt"/>
                <a:cs typeface="+mn-cs"/>
              </a:defRPr>
            </a:lvl1pPr>
          </a:lstStyle>
          <a:p>
            <a:pPr>
              <a:defRPr/>
            </a:pPr>
            <a:fld id="{1B6FC12B-166D-4D46-A2C5-7D21C8C2ED8F}" type="datetimeFigureOut">
              <a:rPr lang="en-US"/>
              <a:pPr>
                <a:defRPr/>
              </a:pPr>
              <a:t>1/6/2015</a:t>
            </a:fld>
            <a:endParaRPr lang="en-US"/>
          </a:p>
        </p:txBody>
      </p:sp>
      <p:sp>
        <p:nvSpPr>
          <p:cNvPr id="4" name="Footer Placeholder 3"/>
          <p:cNvSpPr>
            <a:spLocks noGrp="1"/>
          </p:cNvSpPr>
          <p:nvPr>
            <p:ph type="ftr" sz="quarter" idx="2"/>
          </p:nvPr>
        </p:nvSpPr>
        <p:spPr>
          <a:xfrm>
            <a:off x="0" y="8921946"/>
            <a:ext cx="3066733" cy="469662"/>
          </a:xfrm>
          <a:prstGeom prst="rect">
            <a:avLst/>
          </a:prstGeom>
        </p:spPr>
        <p:txBody>
          <a:bodyPr vert="horz" lIns="94110" tIns="47055" rIns="94110" bIns="47055"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4008705" y="8921946"/>
            <a:ext cx="3066733" cy="469662"/>
          </a:xfrm>
          <a:prstGeom prst="rect">
            <a:avLst/>
          </a:prstGeom>
        </p:spPr>
        <p:txBody>
          <a:bodyPr vert="horz" lIns="94110" tIns="47055" rIns="94110" bIns="47055" rtlCol="0" anchor="b"/>
          <a:lstStyle>
            <a:lvl1pPr algn="r" fontAlgn="auto">
              <a:spcBef>
                <a:spcPts val="0"/>
              </a:spcBef>
              <a:spcAft>
                <a:spcPts val="0"/>
              </a:spcAft>
              <a:defRPr sz="1200" smtClean="0">
                <a:latin typeface="+mn-lt"/>
                <a:cs typeface="+mn-cs"/>
              </a:defRPr>
            </a:lvl1pPr>
          </a:lstStyle>
          <a:p>
            <a:pPr>
              <a:defRPr/>
            </a:pPr>
            <a:fld id="{97D79456-F1C0-4DB9-83BE-8B5F5BDC65BF}" type="slidenum">
              <a:rPr lang="en-US"/>
              <a:pPr>
                <a:defRPr/>
              </a:pPr>
              <a:t>‹#›</a:t>
            </a:fld>
            <a:endParaRPr lang="en-US"/>
          </a:p>
        </p:txBody>
      </p:sp>
    </p:spTree>
    <p:extLst>
      <p:ext uri="{BB962C8B-B14F-4D97-AF65-F5344CB8AC3E}">
        <p14:creationId xmlns:p14="http://schemas.microsoft.com/office/powerpoint/2010/main" val="38617934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662"/>
          </a:xfrm>
          <a:prstGeom prst="rect">
            <a:avLst/>
          </a:prstGeom>
        </p:spPr>
        <p:txBody>
          <a:bodyPr vert="horz" lIns="94110" tIns="47055" rIns="94110" bIns="47055"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4008705" y="0"/>
            <a:ext cx="3066733" cy="469662"/>
          </a:xfrm>
          <a:prstGeom prst="rect">
            <a:avLst/>
          </a:prstGeom>
        </p:spPr>
        <p:txBody>
          <a:bodyPr vert="horz" lIns="94110" tIns="47055" rIns="94110" bIns="47055" rtlCol="0"/>
          <a:lstStyle>
            <a:lvl1pPr algn="r" fontAlgn="auto">
              <a:spcBef>
                <a:spcPts val="0"/>
              </a:spcBef>
              <a:spcAft>
                <a:spcPts val="0"/>
              </a:spcAft>
              <a:defRPr sz="1200" smtClean="0">
                <a:latin typeface="+mn-lt"/>
                <a:cs typeface="+mn-cs"/>
              </a:defRPr>
            </a:lvl1pPr>
          </a:lstStyle>
          <a:p>
            <a:pPr>
              <a:defRPr/>
            </a:pPr>
            <a:fld id="{D50FA70D-D1F4-47E9-AEF1-AE139B83896C}" type="datetimeFigureOut">
              <a:rPr lang="en-US"/>
              <a:pPr>
                <a:defRPr/>
              </a:pPr>
              <a:t>1/6/2015</a:t>
            </a:fld>
            <a:endParaRPr lang="en-US"/>
          </a:p>
        </p:txBody>
      </p:sp>
      <p:sp>
        <p:nvSpPr>
          <p:cNvPr id="4" name="Slide Image Placeholder 3"/>
          <p:cNvSpPr>
            <a:spLocks noGrp="1" noRot="1" noChangeAspect="1"/>
          </p:cNvSpPr>
          <p:nvPr>
            <p:ph type="sldImg" idx="2"/>
          </p:nvPr>
        </p:nvSpPr>
        <p:spPr>
          <a:xfrm>
            <a:off x="1190625" y="704850"/>
            <a:ext cx="4695825" cy="3522663"/>
          </a:xfrm>
          <a:prstGeom prst="rect">
            <a:avLst/>
          </a:prstGeom>
          <a:noFill/>
          <a:ln w="12700">
            <a:solidFill>
              <a:prstClr val="black"/>
            </a:solidFill>
          </a:ln>
        </p:spPr>
        <p:txBody>
          <a:bodyPr vert="horz" lIns="94110" tIns="47055" rIns="94110" bIns="47055" rtlCol="0" anchor="ctr"/>
          <a:lstStyle/>
          <a:p>
            <a:pPr lvl="0"/>
            <a:endParaRPr lang="en-US" noProof="0"/>
          </a:p>
        </p:txBody>
      </p:sp>
      <p:sp>
        <p:nvSpPr>
          <p:cNvPr id="5" name="Notes Placeholder 4"/>
          <p:cNvSpPr>
            <a:spLocks noGrp="1"/>
          </p:cNvSpPr>
          <p:nvPr>
            <p:ph type="body" sz="quarter" idx="3"/>
          </p:nvPr>
        </p:nvSpPr>
        <p:spPr>
          <a:xfrm>
            <a:off x="707708" y="4461788"/>
            <a:ext cx="5661660" cy="4226957"/>
          </a:xfrm>
          <a:prstGeom prst="rect">
            <a:avLst/>
          </a:prstGeom>
        </p:spPr>
        <p:txBody>
          <a:bodyPr vert="horz" lIns="94110" tIns="47055" rIns="94110" bIns="47055"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921946"/>
            <a:ext cx="3066733" cy="469662"/>
          </a:xfrm>
          <a:prstGeom prst="rect">
            <a:avLst/>
          </a:prstGeom>
        </p:spPr>
        <p:txBody>
          <a:bodyPr vert="horz" lIns="94110" tIns="47055" rIns="94110" bIns="47055"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008705" y="8921946"/>
            <a:ext cx="3066733" cy="469662"/>
          </a:xfrm>
          <a:prstGeom prst="rect">
            <a:avLst/>
          </a:prstGeom>
        </p:spPr>
        <p:txBody>
          <a:bodyPr vert="horz" lIns="94110" tIns="47055" rIns="94110" bIns="47055" rtlCol="0" anchor="b"/>
          <a:lstStyle>
            <a:lvl1pPr algn="r" fontAlgn="auto">
              <a:spcBef>
                <a:spcPts val="0"/>
              </a:spcBef>
              <a:spcAft>
                <a:spcPts val="0"/>
              </a:spcAft>
              <a:defRPr sz="1200" smtClean="0">
                <a:latin typeface="+mn-lt"/>
                <a:cs typeface="+mn-cs"/>
              </a:defRPr>
            </a:lvl1pPr>
          </a:lstStyle>
          <a:p>
            <a:pPr>
              <a:defRPr/>
            </a:pPr>
            <a:fld id="{52038FEF-0579-4901-90CE-7FCCEE3FBF48}" type="slidenum">
              <a:rPr lang="en-US"/>
              <a:pPr>
                <a:defRPr/>
              </a:pPr>
              <a:t>‹#›</a:t>
            </a:fld>
            <a:endParaRPr lang="en-US"/>
          </a:p>
        </p:txBody>
      </p:sp>
    </p:spTree>
    <p:extLst>
      <p:ext uri="{BB962C8B-B14F-4D97-AF65-F5344CB8AC3E}">
        <p14:creationId xmlns:p14="http://schemas.microsoft.com/office/powerpoint/2010/main" val="171638787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Warm Up With Quotes</a:t>
            </a:r>
            <a:endParaRPr lang="en-US" dirty="0"/>
          </a:p>
        </p:txBody>
      </p:sp>
      <p:sp>
        <p:nvSpPr>
          <p:cNvPr id="4" name="Slide Number Placeholder 3"/>
          <p:cNvSpPr>
            <a:spLocks noGrp="1"/>
          </p:cNvSpPr>
          <p:nvPr>
            <p:ph type="sldNum" sz="quarter" idx="10"/>
          </p:nvPr>
        </p:nvSpPr>
        <p:spPr/>
        <p:txBody>
          <a:bodyPr/>
          <a:lstStyle/>
          <a:p>
            <a:pPr>
              <a:defRPr/>
            </a:pPr>
            <a:fld id="{52038FEF-0579-4901-90CE-7FCCEE3FBF48}" type="slidenum">
              <a:rPr lang="en-US" smtClean="0"/>
              <a:pPr>
                <a:defRPr/>
              </a:pPr>
              <a:t>1</a:t>
            </a:fld>
            <a:endParaRPr lang="en-US"/>
          </a:p>
        </p:txBody>
      </p:sp>
    </p:spTree>
    <p:extLst>
      <p:ext uri="{BB962C8B-B14F-4D97-AF65-F5344CB8AC3E}">
        <p14:creationId xmlns:p14="http://schemas.microsoft.com/office/powerpoint/2010/main" val="1641344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 Selves and Share</a:t>
            </a:r>
            <a:r>
              <a:rPr lang="en-US" baseline="0" dirty="0" smtClean="0"/>
              <a:t> Your Wishes</a:t>
            </a:r>
            <a:endParaRPr lang="en-US" dirty="0"/>
          </a:p>
        </p:txBody>
      </p:sp>
      <p:sp>
        <p:nvSpPr>
          <p:cNvPr id="4" name="Slide Number Placeholder 3"/>
          <p:cNvSpPr>
            <a:spLocks noGrp="1"/>
          </p:cNvSpPr>
          <p:nvPr>
            <p:ph type="sldNum" sz="quarter" idx="10"/>
          </p:nvPr>
        </p:nvSpPr>
        <p:spPr/>
        <p:txBody>
          <a:bodyPr/>
          <a:lstStyle/>
          <a:p>
            <a:pPr>
              <a:defRPr/>
            </a:pPr>
            <a:fld id="{52038FEF-0579-4901-90CE-7FCCEE3FBF48}" type="slidenum">
              <a:rPr lang="en-US" smtClean="0"/>
              <a:pPr>
                <a:defRPr/>
              </a:pPr>
              <a:t>2</a:t>
            </a:fld>
            <a:endParaRPr lang="en-US"/>
          </a:p>
        </p:txBody>
      </p:sp>
    </p:spTree>
    <p:extLst>
      <p:ext uri="{BB962C8B-B14F-4D97-AF65-F5344CB8AC3E}">
        <p14:creationId xmlns:p14="http://schemas.microsoft.com/office/powerpoint/2010/main" val="1087217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Studio</a:t>
            </a:r>
            <a:r>
              <a:rPr lang="en-US" baseline="0" dirty="0" smtClean="0"/>
              <a:t> is a Community…how and why it came to be. My other experiences, including classroom and coaching.</a:t>
            </a:r>
            <a:endParaRPr lang="en-US" dirty="0"/>
          </a:p>
        </p:txBody>
      </p:sp>
      <p:sp>
        <p:nvSpPr>
          <p:cNvPr id="4" name="Slide Number Placeholder 3"/>
          <p:cNvSpPr>
            <a:spLocks noGrp="1"/>
          </p:cNvSpPr>
          <p:nvPr>
            <p:ph type="sldNum" sz="quarter" idx="10"/>
          </p:nvPr>
        </p:nvSpPr>
        <p:spPr/>
        <p:txBody>
          <a:bodyPr/>
          <a:lstStyle/>
          <a:p>
            <a:pPr>
              <a:defRPr/>
            </a:pPr>
            <a:fld id="{52038FEF-0579-4901-90CE-7FCCEE3FBF48}" type="slidenum">
              <a:rPr lang="en-US" smtClean="0"/>
              <a:pPr>
                <a:defRPr/>
              </a:pPr>
              <a:t>3</a:t>
            </a:fld>
            <a:endParaRPr lang="en-US"/>
          </a:p>
        </p:txBody>
      </p:sp>
    </p:spTree>
    <p:extLst>
      <p:ext uri="{BB962C8B-B14F-4D97-AF65-F5344CB8AC3E}">
        <p14:creationId xmlns:p14="http://schemas.microsoft.com/office/powerpoint/2010/main" val="1448721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I hope to do today—share my stories</a:t>
            </a:r>
            <a:r>
              <a:rPr lang="en-US" baseline="0" dirty="0" smtClean="0"/>
              <a:t> and invite you to share yours, so connections are created. These two days are a gift—I hope you can leave with valuable understandings relative to….framework, how you can est. a writing community in your classroom, how a curricula can take shape and unfold, and how you can fall in love with writing yourself and with teaching even more</a:t>
            </a:r>
            <a:endParaRPr lang="en-US" dirty="0"/>
          </a:p>
        </p:txBody>
      </p:sp>
      <p:sp>
        <p:nvSpPr>
          <p:cNvPr id="4" name="Slide Number Placeholder 3"/>
          <p:cNvSpPr>
            <a:spLocks noGrp="1"/>
          </p:cNvSpPr>
          <p:nvPr>
            <p:ph type="sldNum" sz="quarter" idx="10"/>
          </p:nvPr>
        </p:nvSpPr>
        <p:spPr/>
        <p:txBody>
          <a:bodyPr/>
          <a:lstStyle/>
          <a:p>
            <a:pPr>
              <a:defRPr/>
            </a:pPr>
            <a:fld id="{52038FEF-0579-4901-90CE-7FCCEE3FBF48}" type="slidenum">
              <a:rPr lang="en-US" smtClean="0"/>
              <a:pPr>
                <a:defRPr/>
              </a:pPr>
              <a:t>4</a:t>
            </a:fld>
            <a:endParaRPr lang="en-US"/>
          </a:p>
        </p:txBody>
      </p:sp>
    </p:spTree>
    <p:extLst>
      <p:ext uri="{BB962C8B-B14F-4D97-AF65-F5344CB8AC3E}">
        <p14:creationId xmlns:p14="http://schemas.microsoft.com/office/powerpoint/2010/main" val="4077862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Issues aren’t with doing, but with being.</a:t>
            </a:r>
            <a:r>
              <a:rPr lang="en-US" baseline="0" dirty="0" smtClean="0"/>
              <a:t> Dispositions. </a:t>
            </a:r>
            <a:endParaRPr lang="en-US" dirty="0"/>
          </a:p>
        </p:txBody>
      </p:sp>
      <p:sp>
        <p:nvSpPr>
          <p:cNvPr id="4" name="Slide Number Placeholder 3"/>
          <p:cNvSpPr>
            <a:spLocks noGrp="1"/>
          </p:cNvSpPr>
          <p:nvPr>
            <p:ph type="sldNum" sz="quarter" idx="10"/>
          </p:nvPr>
        </p:nvSpPr>
        <p:spPr/>
        <p:txBody>
          <a:bodyPr/>
          <a:lstStyle/>
          <a:p>
            <a:pPr>
              <a:defRPr/>
            </a:pPr>
            <a:fld id="{52038FEF-0579-4901-90CE-7FCCEE3FBF48}" type="slidenum">
              <a:rPr lang="en-US" smtClean="0"/>
              <a:pPr>
                <a:defRPr/>
              </a:pPr>
              <a:t>14</a:t>
            </a:fld>
            <a:endParaRPr lang="en-US"/>
          </a:p>
        </p:txBody>
      </p:sp>
    </p:spTree>
    <p:extLst>
      <p:ext uri="{BB962C8B-B14F-4D97-AF65-F5344CB8AC3E}">
        <p14:creationId xmlns:p14="http://schemas.microsoft.com/office/powerpoint/2010/main" val="3759236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8C650E1-ADDB-4FE5-9DA3-1DBBF4446BCD}" type="datetimeFigureOut">
              <a:rPr lang="en-US"/>
              <a:pPr>
                <a:defRPr/>
              </a:pPr>
              <a:t>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A855E6-AC65-42D3-B99E-F6974AE230A1}" type="slidenum">
              <a:rPr lang="en-US"/>
              <a:pPr>
                <a:defRPr/>
              </a:pPr>
              <a:t>‹#›</a:t>
            </a:fld>
            <a:endParaRPr lang="en-US"/>
          </a:p>
        </p:txBody>
      </p:sp>
    </p:spTree>
    <p:extLst>
      <p:ext uri="{BB962C8B-B14F-4D97-AF65-F5344CB8AC3E}">
        <p14:creationId xmlns:p14="http://schemas.microsoft.com/office/powerpoint/2010/main" val="3925471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FE8FB58-86B1-4ECF-A8CE-2CC92A6F1514}" type="datetimeFigureOut">
              <a:rPr lang="en-US"/>
              <a:pPr>
                <a:defRPr/>
              </a:pPr>
              <a:t>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94D936-753B-4F9F-ACC4-E5E3648CE573}" type="slidenum">
              <a:rPr lang="en-US"/>
              <a:pPr>
                <a:defRPr/>
              </a:pPr>
              <a:t>‹#›</a:t>
            </a:fld>
            <a:endParaRPr lang="en-US"/>
          </a:p>
        </p:txBody>
      </p:sp>
    </p:spTree>
    <p:extLst>
      <p:ext uri="{BB962C8B-B14F-4D97-AF65-F5344CB8AC3E}">
        <p14:creationId xmlns:p14="http://schemas.microsoft.com/office/powerpoint/2010/main" val="58288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BECD072-E500-4E41-97BA-A48092E59A57}" type="datetimeFigureOut">
              <a:rPr lang="en-US"/>
              <a:pPr>
                <a:defRPr/>
              </a:pPr>
              <a:t>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9887180-9168-4167-B9F7-370919E4EC5A}" type="slidenum">
              <a:rPr lang="en-US"/>
              <a:pPr>
                <a:defRPr/>
              </a:pPr>
              <a:t>‹#›</a:t>
            </a:fld>
            <a:endParaRPr lang="en-US"/>
          </a:p>
        </p:txBody>
      </p:sp>
    </p:spTree>
    <p:extLst>
      <p:ext uri="{BB962C8B-B14F-4D97-AF65-F5344CB8AC3E}">
        <p14:creationId xmlns:p14="http://schemas.microsoft.com/office/powerpoint/2010/main" val="3972803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7A38051-5FE7-4CF2-B160-403BEB329802}" type="datetimeFigureOut">
              <a:rPr lang="en-US"/>
              <a:pPr>
                <a:defRPr/>
              </a:pPr>
              <a:t>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CFF747-A38D-43F8-BC49-F936C88E00DF}" type="slidenum">
              <a:rPr lang="en-US"/>
              <a:pPr>
                <a:defRPr/>
              </a:pPr>
              <a:t>‹#›</a:t>
            </a:fld>
            <a:endParaRPr lang="en-US"/>
          </a:p>
        </p:txBody>
      </p:sp>
    </p:spTree>
    <p:extLst>
      <p:ext uri="{BB962C8B-B14F-4D97-AF65-F5344CB8AC3E}">
        <p14:creationId xmlns:p14="http://schemas.microsoft.com/office/powerpoint/2010/main" val="878306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9B7CBDB-16DC-45BF-831D-47C44D1DB36D}" type="datetimeFigureOut">
              <a:rPr lang="en-US"/>
              <a:pPr>
                <a:defRPr/>
              </a:pPr>
              <a:t>1/6/2015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BB93224-8A26-4F88-993D-37FAC59FA412}" type="slidenum">
              <a:rPr lang="en-US"/>
              <a:pPr>
                <a:defRPr/>
              </a:pPr>
              <a:t>‹#›</a:t>
            </a:fld>
            <a:endParaRPr lang="en-US"/>
          </a:p>
        </p:txBody>
      </p:sp>
    </p:spTree>
    <p:extLst>
      <p:ext uri="{BB962C8B-B14F-4D97-AF65-F5344CB8AC3E}">
        <p14:creationId xmlns:p14="http://schemas.microsoft.com/office/powerpoint/2010/main" val="250536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340A030-0753-4D9D-8E9B-997E449E0E91}" type="datetimeFigureOut">
              <a:rPr lang="en-US"/>
              <a:pPr>
                <a:defRPr/>
              </a:pPr>
              <a:t>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CF180B5-E056-4CA3-AC35-A54F9FF74D78}" type="slidenum">
              <a:rPr lang="en-US"/>
              <a:pPr>
                <a:defRPr/>
              </a:pPr>
              <a:t>‹#›</a:t>
            </a:fld>
            <a:endParaRPr lang="en-US"/>
          </a:p>
        </p:txBody>
      </p:sp>
    </p:spTree>
    <p:extLst>
      <p:ext uri="{BB962C8B-B14F-4D97-AF65-F5344CB8AC3E}">
        <p14:creationId xmlns:p14="http://schemas.microsoft.com/office/powerpoint/2010/main" val="192644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28B7BED-49A2-4110-BB11-598CADD0757F}" type="datetimeFigureOut">
              <a:rPr lang="en-US"/>
              <a:pPr>
                <a:defRPr/>
              </a:pPr>
              <a:t>1/6/2015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43692F9-EECF-4FAB-A05F-537857EF9D90}" type="slidenum">
              <a:rPr lang="en-US"/>
              <a:pPr>
                <a:defRPr/>
              </a:pPr>
              <a:t>‹#›</a:t>
            </a:fld>
            <a:endParaRPr lang="en-US"/>
          </a:p>
        </p:txBody>
      </p:sp>
    </p:spTree>
    <p:extLst>
      <p:ext uri="{BB962C8B-B14F-4D97-AF65-F5344CB8AC3E}">
        <p14:creationId xmlns:p14="http://schemas.microsoft.com/office/powerpoint/2010/main" val="4272665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AFA0482-3131-465A-9A67-2C2A7B018B4A}" type="datetimeFigureOut">
              <a:rPr lang="en-US"/>
              <a:pPr>
                <a:defRPr/>
              </a:pPr>
              <a:t>1/6/2015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94148A3-FF74-4262-8EFD-216965299986}" type="slidenum">
              <a:rPr lang="en-US"/>
              <a:pPr>
                <a:defRPr/>
              </a:pPr>
              <a:t>‹#›</a:t>
            </a:fld>
            <a:endParaRPr lang="en-US"/>
          </a:p>
        </p:txBody>
      </p:sp>
    </p:spTree>
    <p:extLst>
      <p:ext uri="{BB962C8B-B14F-4D97-AF65-F5344CB8AC3E}">
        <p14:creationId xmlns:p14="http://schemas.microsoft.com/office/powerpoint/2010/main" val="348138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2664CEA-4821-4AC9-BB2E-9C53C614070A}" type="datetimeFigureOut">
              <a:rPr lang="en-US"/>
              <a:pPr>
                <a:defRPr/>
              </a:pPr>
              <a:t>1/6/2015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FD0C1EE-F3CB-40EE-800B-7AF89312E821}" type="slidenum">
              <a:rPr lang="en-US"/>
              <a:pPr>
                <a:defRPr/>
              </a:pPr>
              <a:t>‹#›</a:t>
            </a:fld>
            <a:endParaRPr lang="en-US"/>
          </a:p>
        </p:txBody>
      </p:sp>
    </p:spTree>
    <p:extLst>
      <p:ext uri="{BB962C8B-B14F-4D97-AF65-F5344CB8AC3E}">
        <p14:creationId xmlns:p14="http://schemas.microsoft.com/office/powerpoint/2010/main" val="315915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92FE97-45B9-42B6-86C8-3969C7E3A179}" type="datetimeFigureOut">
              <a:rPr lang="en-US"/>
              <a:pPr>
                <a:defRPr/>
              </a:pPr>
              <a:t>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CF7018-7914-4EC2-8E98-9A4B21C72856}" type="slidenum">
              <a:rPr lang="en-US"/>
              <a:pPr>
                <a:defRPr/>
              </a:pPr>
              <a:t>‹#›</a:t>
            </a:fld>
            <a:endParaRPr lang="en-US"/>
          </a:p>
        </p:txBody>
      </p:sp>
    </p:spTree>
    <p:extLst>
      <p:ext uri="{BB962C8B-B14F-4D97-AF65-F5344CB8AC3E}">
        <p14:creationId xmlns:p14="http://schemas.microsoft.com/office/powerpoint/2010/main" val="1311907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FBE854B-F9B8-4AA0-8F90-CBA1561EEB2A}" type="datetimeFigureOut">
              <a:rPr lang="en-US"/>
              <a:pPr>
                <a:defRPr/>
              </a:pPr>
              <a:t>1/6/2015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DF433DD-0768-427D-8267-80EFE7673FA4}" type="slidenum">
              <a:rPr lang="en-US"/>
              <a:pPr>
                <a:defRPr/>
              </a:pPr>
              <a:t>‹#›</a:t>
            </a:fld>
            <a:endParaRPr lang="en-US"/>
          </a:p>
        </p:txBody>
      </p:sp>
    </p:spTree>
    <p:extLst>
      <p:ext uri="{BB962C8B-B14F-4D97-AF65-F5344CB8AC3E}">
        <p14:creationId xmlns:p14="http://schemas.microsoft.com/office/powerpoint/2010/main" val="364968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4A95AAF-369D-4175-99B9-C130764B5ECC}" type="datetimeFigureOut">
              <a:rPr lang="en-US"/>
              <a:pPr>
                <a:defRPr/>
              </a:pPr>
              <a:t>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85E57B3-AB13-43B3-8914-AA22C4083B3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6.emf"/></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8.xml"/><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8.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9144000" cy="609600"/>
          </a:xfrm>
        </p:spPr>
        <p:txBody>
          <a:bodyPr rtlCol="0">
            <a:normAutofit fontScale="90000"/>
          </a:bodyPr>
          <a:lstStyle/>
          <a:p>
            <a:pPr fontAlgn="auto">
              <a:spcAft>
                <a:spcPts val="0"/>
              </a:spcAft>
              <a:defRPr/>
            </a:pPr>
            <a:r>
              <a:rPr lang="en-US" sz="3100" b="1" dirty="0" smtClean="0">
                <a:solidFill>
                  <a:srgbClr val="00B050"/>
                </a:solidFill>
                <a:effectLst>
                  <a:outerShdw blurRad="38100" dist="38100" dir="2700000" algn="tl">
                    <a:srgbClr val="000000">
                      <a:alpha val="43137"/>
                    </a:srgbClr>
                  </a:outerShdw>
                </a:effectLst>
              </a:rPr>
              <a:t>Nurturing Young Writers in ELA Classrooms:</a:t>
            </a:r>
            <a:r>
              <a:rPr lang="en-US" sz="3100" b="1" dirty="0">
                <a:solidFill>
                  <a:srgbClr val="00B050"/>
                </a:solidFill>
                <a:effectLst>
                  <a:outerShdw blurRad="38100" dist="38100" dir="2700000" algn="tl">
                    <a:srgbClr val="000000">
                      <a:alpha val="43137"/>
                    </a:srgbClr>
                  </a:outerShdw>
                </a:effectLst>
              </a:rPr>
              <a:t/>
            </a:r>
            <a:br>
              <a:rPr lang="en-US" sz="3100" b="1" dirty="0">
                <a:solidFill>
                  <a:srgbClr val="00B050"/>
                </a:solidFill>
                <a:effectLst>
                  <a:outerShdw blurRad="38100" dist="38100" dir="2700000" algn="tl">
                    <a:srgbClr val="000000">
                      <a:alpha val="43137"/>
                    </a:srgbClr>
                  </a:outerShdw>
                </a:effectLst>
              </a:rPr>
            </a:br>
            <a:r>
              <a:rPr lang="en-US" sz="2700" b="1" dirty="0" smtClean="0">
                <a:solidFill>
                  <a:srgbClr val="00B050"/>
                </a:solidFill>
                <a:effectLst>
                  <a:outerShdw blurRad="38100" dist="38100" dir="2700000" algn="tl">
                    <a:srgbClr val="000000">
                      <a:alpha val="43137"/>
                    </a:srgbClr>
                  </a:outerShdw>
                </a:effectLst>
              </a:rPr>
              <a:t>Supporting the Development of Disposition, Process, and Craft</a:t>
            </a:r>
            <a:endParaRPr lang="en-US" sz="2700" dirty="0">
              <a:solidFill>
                <a:schemeClr val="accent2">
                  <a:lumMod val="75000"/>
                </a:schemeClr>
              </a:solidFill>
            </a:endParaRPr>
          </a:p>
        </p:txBody>
      </p:sp>
      <p:pic>
        <p:nvPicPr>
          <p:cNvPr id="5" name="Picture 4" descr="WNYYWSSC2 082.JPG"/>
          <p:cNvPicPr>
            <a:picLocks noChangeAspect="1"/>
          </p:cNvPicPr>
          <p:nvPr/>
        </p:nvPicPr>
        <p:blipFill>
          <a:blip r:embed="rId3" cstate="print"/>
          <a:stretch>
            <a:fillRect/>
          </a:stretch>
        </p:blipFill>
        <p:spPr>
          <a:xfrm>
            <a:off x="990600" y="990600"/>
            <a:ext cx="7620000" cy="5715000"/>
          </a:xfrm>
          <a:prstGeom prst="rect">
            <a:avLst/>
          </a:prstGeom>
          <a:ln>
            <a:noFill/>
          </a:ln>
          <a:effectLst>
            <a:softEdge rad="112500"/>
          </a:effectLst>
        </p:spPr>
      </p:pic>
      <p:sp>
        <p:nvSpPr>
          <p:cNvPr id="2052" name="TextBox 5"/>
          <p:cNvSpPr txBox="1">
            <a:spLocks noChangeArrowheads="1"/>
          </p:cNvSpPr>
          <p:nvPr/>
        </p:nvSpPr>
        <p:spPr bwMode="auto">
          <a:xfrm>
            <a:off x="4343400" y="5638800"/>
            <a:ext cx="4191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b="1">
                <a:solidFill>
                  <a:schemeClr val="bg1"/>
                </a:solidFill>
              </a:rPr>
              <a:t>Angela Stockman</a:t>
            </a:r>
          </a:p>
          <a:p>
            <a:pPr algn="ctr"/>
            <a:r>
              <a:rPr lang="en-US" b="1">
                <a:solidFill>
                  <a:schemeClr val="bg1"/>
                </a:solidFill>
              </a:rPr>
              <a:t>WNY Education Associates</a:t>
            </a:r>
          </a:p>
          <a:p>
            <a:pPr algn="ctr"/>
            <a:r>
              <a:rPr lang="en-US" b="1">
                <a:solidFill>
                  <a:schemeClr val="bg1"/>
                </a:solidFill>
              </a:rPr>
              <a:t>stockmanangela@gmail.com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38200"/>
            <a:ext cx="30908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4"/>
          <p:cNvSpPr txBox="1">
            <a:spLocks noChangeArrowheads="1"/>
          </p:cNvSpPr>
          <p:nvPr/>
        </p:nvSpPr>
        <p:spPr bwMode="auto">
          <a:xfrm>
            <a:off x="3319425" y="1267691"/>
            <a:ext cx="5824575"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2800" b="1" dirty="0" smtClean="0">
                <a:latin typeface="Aharoni" pitchFamily="2" charset="-79"/>
                <a:cs typeface="Aharoni" pitchFamily="2" charset="-79"/>
              </a:rPr>
              <a:t>WHERE</a:t>
            </a:r>
          </a:p>
          <a:p>
            <a:pPr algn="ctr"/>
            <a:r>
              <a:rPr lang="en-US" sz="4000" b="1" dirty="0" smtClean="0">
                <a:solidFill>
                  <a:srgbClr val="FF0000"/>
                </a:solidFill>
                <a:latin typeface="Aharoni" pitchFamily="2" charset="-79"/>
                <a:cs typeface="Aharoni" pitchFamily="2" charset="-79"/>
              </a:rPr>
              <a:t>DO</a:t>
            </a:r>
          </a:p>
          <a:p>
            <a:pPr algn="ctr"/>
            <a:r>
              <a:rPr lang="en-US" sz="4400" b="1" dirty="0" smtClean="0">
                <a:latin typeface="Aharoni" pitchFamily="2" charset="-79"/>
                <a:cs typeface="Aharoni" pitchFamily="2" charset="-79"/>
              </a:rPr>
              <a:t>YOU </a:t>
            </a:r>
          </a:p>
          <a:p>
            <a:pPr algn="ctr"/>
            <a:r>
              <a:rPr lang="en-US" sz="2800" b="1" dirty="0" smtClean="0">
                <a:latin typeface="Aharoni" pitchFamily="2" charset="-79"/>
                <a:cs typeface="Aharoni" pitchFamily="2" charset="-79"/>
              </a:rPr>
              <a:t>INVEST </a:t>
            </a:r>
          </a:p>
          <a:p>
            <a:pPr algn="ctr"/>
            <a:r>
              <a:rPr lang="en-US" sz="4400" b="1" dirty="0" smtClean="0">
                <a:solidFill>
                  <a:srgbClr val="FF0000"/>
                </a:solidFill>
                <a:effectLst>
                  <a:outerShdw blurRad="38100" dist="38100" dir="2700000" algn="tl">
                    <a:srgbClr val="000000">
                      <a:alpha val="43137"/>
                    </a:srgbClr>
                  </a:outerShdw>
                </a:effectLst>
                <a:latin typeface="Aharoni" pitchFamily="2" charset="-79"/>
                <a:cs typeface="Aharoni" pitchFamily="2" charset="-79"/>
              </a:rPr>
              <a:t>THE MOST ENERGY</a:t>
            </a:r>
            <a:r>
              <a:rPr lang="en-US" sz="4400" dirty="0" smtClean="0">
                <a:solidFill>
                  <a:srgbClr val="FF0000"/>
                </a:solidFill>
                <a:effectLst>
                  <a:outerShdw blurRad="38100" dist="38100" dir="2700000" algn="tl">
                    <a:srgbClr val="000000">
                      <a:alpha val="43137"/>
                    </a:srgbClr>
                  </a:outerShdw>
                </a:effectLst>
                <a:latin typeface="Arial Black" pitchFamily="34" charset="0"/>
              </a:rPr>
              <a:t>?</a:t>
            </a:r>
            <a:endParaRPr lang="en-US" sz="4400" dirty="0">
              <a:solidFill>
                <a:srgbClr val="FF0000"/>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50208" y="533400"/>
            <a:ext cx="8757312" cy="586739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228600" y="190500"/>
            <a:ext cx="8686800" cy="6515100"/>
          </a:xfrm>
          <a:prstGeom prst="rect">
            <a:avLst/>
          </a:prstGeom>
          <a:ln>
            <a:noFill/>
          </a:ln>
          <a:effectLst>
            <a:softEdge rad="112500"/>
          </a:effectLst>
        </p:spPr>
      </p:pic>
      <p:sp>
        <p:nvSpPr>
          <p:cNvPr id="4" name="TextBox 3"/>
          <p:cNvSpPr txBox="1"/>
          <p:nvPr/>
        </p:nvSpPr>
        <p:spPr>
          <a:xfrm>
            <a:off x="6629400" y="1828800"/>
            <a:ext cx="2286000" cy="3416300"/>
          </a:xfrm>
          <a:prstGeom prst="rect">
            <a:avLst/>
          </a:prstGeom>
          <a:noFill/>
        </p:spPr>
        <p:txBody>
          <a:bodyPr>
            <a:spAutoFit/>
          </a:bodyPr>
          <a:lstStyle/>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THE MOST IMPORTANT WRITING</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INSTRUMENT</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TO</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PUT</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IN</a:t>
            </a:r>
          </a:p>
          <a:p>
            <a:pPr algn="ctr" fontAlgn="auto">
              <a:spcBef>
                <a:spcPts val="0"/>
              </a:spcBef>
              <a:spcAft>
                <a:spcPts val="0"/>
              </a:spcAft>
              <a:defRPr/>
            </a:pPr>
            <a:r>
              <a:rPr lang="en-US" sz="2400" b="1" dirty="0">
                <a:effectLst>
                  <a:outerShdw blurRad="38100" dist="38100" dir="2700000" algn="tl">
                    <a:srgbClr val="000000">
                      <a:alpha val="43137"/>
                    </a:srgbClr>
                  </a:outerShdw>
                </a:effectLst>
                <a:latin typeface="+mn-lt"/>
                <a:cs typeface="+mn-cs"/>
              </a:rPr>
              <a:t>THEIR</a:t>
            </a:r>
          </a:p>
          <a:p>
            <a:pPr algn="ctr" fontAlgn="auto">
              <a:spcBef>
                <a:spcPts val="0"/>
              </a:spcBef>
              <a:spcAft>
                <a:spcPts val="0"/>
              </a:spcAft>
              <a:defRPr/>
            </a:pPr>
            <a:r>
              <a:rPr lang="en-US" sz="2400" b="1" dirty="0" smtClean="0">
                <a:effectLst>
                  <a:outerShdw blurRad="38100" dist="38100" dir="2700000" algn="tl">
                    <a:srgbClr val="000000">
                      <a:alpha val="43137"/>
                    </a:srgbClr>
                  </a:outerShdw>
                </a:effectLst>
                <a:latin typeface="+mn-lt"/>
                <a:cs typeface="+mn-cs"/>
              </a:rPr>
              <a:t>HANDS</a:t>
            </a:r>
            <a:endParaRPr lang="en-US" sz="2400" b="1" dirty="0">
              <a:effectLst>
                <a:outerShdw blurRad="38100" dist="38100" dir="2700000" algn="tl">
                  <a:srgbClr val="000000">
                    <a:alpha val="43137"/>
                  </a:srgbClr>
                </a:outerShdw>
              </a:effectLst>
              <a:latin typeface="+mn-lt"/>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81000" y="285750"/>
            <a:ext cx="8534400" cy="64008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699" name="TextBox 3"/>
          <p:cNvSpPr txBox="1">
            <a:spLocks noChangeArrowheads="1"/>
          </p:cNvSpPr>
          <p:nvPr/>
        </p:nvSpPr>
        <p:spPr bwMode="auto">
          <a:xfrm>
            <a:off x="685800" y="990600"/>
            <a:ext cx="3810000"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5400" dirty="0">
                <a:solidFill>
                  <a:schemeClr val="bg1"/>
                </a:solidFill>
              </a:rPr>
              <a:t>BALANCE</a:t>
            </a:r>
          </a:p>
          <a:p>
            <a:pPr algn="ctr"/>
            <a:r>
              <a:rPr lang="en-US" sz="5400" dirty="0" smtClean="0">
                <a:solidFill>
                  <a:schemeClr val="bg1"/>
                </a:solidFill>
              </a:rPr>
              <a:t>BUILDS</a:t>
            </a:r>
          </a:p>
          <a:p>
            <a:pPr algn="ctr"/>
            <a:r>
              <a:rPr lang="en-US" sz="5400" dirty="0" smtClean="0">
                <a:solidFill>
                  <a:schemeClr val="bg1"/>
                </a:solidFill>
              </a:rPr>
              <a:t>BETTER</a:t>
            </a:r>
            <a:endParaRPr lang="en-US" sz="5400" dirty="0">
              <a:solidFill>
                <a:schemeClr val="bg1"/>
              </a:solidFill>
            </a:endParaRPr>
          </a:p>
          <a:p>
            <a:pPr algn="ctr"/>
            <a:r>
              <a:rPr lang="en-US" sz="5400" dirty="0" smtClean="0">
                <a:solidFill>
                  <a:schemeClr val="bg1"/>
                </a:solidFill>
              </a:rPr>
              <a:t>WRITERS</a:t>
            </a:r>
            <a:endParaRPr lang="en-US" sz="5400" dirty="0">
              <a:solidFill>
                <a:schemeClr val="bg1"/>
              </a:solidFill>
            </a:endParaRPr>
          </a:p>
          <a:p>
            <a:pPr algn="ctr"/>
            <a:endParaRPr lang="en-US" sz="5400" dirty="0" smtClean="0">
              <a:solidFill>
                <a:schemeClr val="bg1"/>
              </a:solidFill>
            </a:endParaRPr>
          </a:p>
          <a:p>
            <a:pPr algn="ctr"/>
            <a:r>
              <a:rPr lang="en-US" sz="4000" dirty="0" smtClean="0">
                <a:solidFill>
                  <a:schemeClr val="bg1"/>
                </a:solidFill>
              </a:rPr>
              <a:t>Being vs. Doing</a:t>
            </a:r>
            <a:endParaRPr lang="en-US" sz="4000"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3200" b="1" dirty="0" smtClean="0">
                <a:solidFill>
                  <a:srgbClr val="FF0000"/>
                </a:solidFill>
                <a:effectLst>
                  <a:outerShdw blurRad="38100" dist="38100" dir="2700000" algn="tl">
                    <a:srgbClr val="000000">
                      <a:alpha val="43137"/>
                    </a:srgbClr>
                  </a:outerShdw>
                </a:effectLst>
              </a:rPr>
              <a:t>What I’m learning about being a good writer:</a:t>
            </a:r>
            <a:br>
              <a:rPr lang="en-US" sz="3200" b="1" dirty="0" smtClean="0">
                <a:solidFill>
                  <a:srgbClr val="FF0000"/>
                </a:solidFill>
                <a:effectLst>
                  <a:outerShdw blurRad="38100" dist="38100" dir="2700000" algn="tl">
                    <a:srgbClr val="000000">
                      <a:alpha val="43137"/>
                    </a:srgbClr>
                  </a:outerShdw>
                </a:effectLst>
              </a:rPr>
            </a:br>
            <a:r>
              <a:rPr lang="en-US" sz="3200" b="1" dirty="0" smtClean="0">
                <a:solidFill>
                  <a:srgbClr val="FF0000"/>
                </a:solidFill>
                <a:effectLst>
                  <a:outerShdw blurRad="38100" dist="38100" dir="2700000" algn="tl">
                    <a:srgbClr val="000000">
                      <a:alpha val="43137"/>
                    </a:srgbClr>
                  </a:outerShdw>
                </a:effectLst>
              </a:rPr>
              <a:t/>
            </a:r>
            <a:br>
              <a:rPr lang="en-US" sz="3200" b="1" dirty="0" smtClean="0">
                <a:solidFill>
                  <a:srgbClr val="FF0000"/>
                </a:solidFill>
                <a:effectLst>
                  <a:outerShdw blurRad="38100" dist="38100" dir="2700000" algn="tl">
                    <a:srgbClr val="000000">
                      <a:alpha val="43137"/>
                    </a:srgbClr>
                  </a:outerShdw>
                </a:effectLst>
              </a:rPr>
            </a:br>
            <a:r>
              <a:rPr lang="en-US" sz="3200" dirty="0" smtClean="0"/>
              <a:t>WE ACT AND WRITE WITH COURAGE</a:t>
            </a:r>
          </a:p>
        </p:txBody>
      </p:sp>
      <p:pic>
        <p:nvPicPr>
          <p:cNvPr id="6147" name="Content Placeholder 3" descr="Studio09Days1-2 016.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55863" y="1600200"/>
            <a:ext cx="4232275" cy="4525963"/>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3600" smtClean="0"/>
              <a:t>WE SEEK UNDERSTANDING BEFORE DOING</a:t>
            </a:r>
          </a:p>
        </p:txBody>
      </p:sp>
      <p:pic>
        <p:nvPicPr>
          <p:cNvPr id="7171" name="Content Placeholder 3" descr="StudioDay3 029.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WE PERSEVERE</a:t>
            </a:r>
          </a:p>
        </p:txBody>
      </p:sp>
      <p:pic>
        <p:nvPicPr>
          <p:cNvPr id="8195" name="Content Placeholder 3" descr="WNYYWSSDay1 106.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WE COLLABORATE</a:t>
            </a:r>
          </a:p>
        </p:txBody>
      </p:sp>
      <p:pic>
        <p:nvPicPr>
          <p:cNvPr id="9219" name="Content Placeholder 3" descr="WNYYWSSC4 027.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WE SHARE OUR EXPERTISE</a:t>
            </a:r>
          </a:p>
        </p:txBody>
      </p:sp>
      <p:pic>
        <p:nvPicPr>
          <p:cNvPr id="10243" name="Content Placeholder 3" descr="20.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WE GIVE OF OURSELVES </a:t>
            </a:r>
            <a:br>
              <a:rPr lang="en-US" dirty="0" smtClean="0"/>
            </a:br>
            <a:r>
              <a:rPr lang="en-US" dirty="0" smtClean="0"/>
              <a:t>AND ACT WITH KINDNESS</a:t>
            </a:r>
          </a:p>
        </p:txBody>
      </p:sp>
      <p:pic>
        <p:nvPicPr>
          <p:cNvPr id="11267" name="Content Placeholder 3" descr="24.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122488" y="1600200"/>
            <a:ext cx="4899025" cy="452596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85800" y="228600"/>
            <a:ext cx="7924800" cy="646331"/>
          </a:xfrm>
          <a:prstGeom prst="rect">
            <a:avLst/>
          </a:prstGeom>
          <a:noFill/>
        </p:spPr>
        <p:txBody>
          <a:bodyPr>
            <a:spAutoFit/>
          </a:bodyPr>
          <a:lstStyle/>
          <a:p>
            <a:pPr algn="ctr" fontAlgn="auto">
              <a:spcBef>
                <a:spcPts val="0"/>
              </a:spcBef>
              <a:spcAft>
                <a:spcPts val="0"/>
              </a:spcAft>
              <a:defRPr/>
            </a:pPr>
            <a:r>
              <a:rPr lang="en-US" sz="3600" b="1" dirty="0" smtClean="0">
                <a:solidFill>
                  <a:schemeClr val="tx2"/>
                </a:solidFill>
                <a:effectLst>
                  <a:outerShdw blurRad="38100" dist="38100" dir="2700000" algn="tl">
                    <a:srgbClr val="000000">
                      <a:alpha val="43137"/>
                    </a:srgbClr>
                  </a:outerShdw>
                </a:effectLst>
                <a:latin typeface="+mn-lt"/>
                <a:cs typeface="+mn-cs"/>
              </a:rPr>
              <a:t>Coming Together as a Community</a:t>
            </a:r>
            <a:endParaRPr lang="en-US" sz="3600" b="1" dirty="0">
              <a:solidFill>
                <a:schemeClr val="tx2"/>
              </a:solidFill>
              <a:effectLst>
                <a:outerShdw blurRad="38100" dist="38100" dir="2700000" algn="tl">
                  <a:srgbClr val="000000">
                    <a:alpha val="43137"/>
                  </a:srgbClr>
                </a:outerShdw>
              </a:effectLst>
              <a:latin typeface="+mn-lt"/>
              <a:cs typeface="+mn-cs"/>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048" y="874930"/>
            <a:ext cx="4201552" cy="56020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1000" y="457200"/>
            <a:ext cx="8229600" cy="1143000"/>
          </a:xfrm>
        </p:spPr>
        <p:txBody>
          <a:bodyPr/>
          <a:lstStyle/>
          <a:p>
            <a:r>
              <a:rPr lang="en-US" sz="2800" smtClean="0"/>
              <a:t>WE REFLECT ON WHERE WE’VE BEEN, WHERE WE ARE GOING, AND HOW WE PLAN TO GET THERE</a:t>
            </a:r>
          </a:p>
        </p:txBody>
      </p:sp>
      <p:pic>
        <p:nvPicPr>
          <p:cNvPr id="12291" name="Content Placeholder 3" descr="38.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WE KNOW THAT WRITING </a:t>
            </a:r>
            <a:br>
              <a:rPr lang="en-US" b="1" dirty="0" smtClean="0"/>
            </a:br>
            <a:r>
              <a:rPr lang="en-US" b="1" dirty="0" smtClean="0"/>
              <a:t>IS OFTEN A SLOW PROCESS</a:t>
            </a:r>
          </a:p>
        </p:txBody>
      </p:sp>
      <p:pic>
        <p:nvPicPr>
          <p:cNvPr id="13315" name="Content Placeholder 3" descr="Studio09Days1-2 011.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939800" y="1600200"/>
            <a:ext cx="7264400" cy="45259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sz="2400" dirty="0" smtClean="0"/>
              <a:t>WE TRY TO DEVELOP BETTER AND BETTER AND BETTER STRATEGIES FOR IMPROVING OUR OWN WORK AND HELPING OTHERS</a:t>
            </a:r>
          </a:p>
        </p:txBody>
      </p:sp>
      <p:pic>
        <p:nvPicPr>
          <p:cNvPr id="14339" name="Content Placeholder 3" descr="StudioWk2day1 024.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52400" y="274638"/>
            <a:ext cx="8763000" cy="1143000"/>
          </a:xfrm>
        </p:spPr>
        <p:txBody>
          <a:bodyPr/>
          <a:lstStyle/>
          <a:p>
            <a:r>
              <a:rPr lang="en-US" sz="2400" b="1" dirty="0" smtClean="0">
                <a:effectLst>
                  <a:outerShdw blurRad="38100" dist="38100" dir="2700000" algn="tl">
                    <a:srgbClr val="000000">
                      <a:alpha val="43137"/>
                    </a:srgbClr>
                  </a:outerShdw>
                </a:effectLst>
              </a:rPr>
              <a:t>WITHIN COMMUNITIES, WE ARE ALL WRITERS AND LEARNERS</a:t>
            </a:r>
          </a:p>
        </p:txBody>
      </p:sp>
      <p:pic>
        <p:nvPicPr>
          <p:cNvPr id="15363" name="Content Placeholder 3" descr="11.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54163" y="1600200"/>
            <a:ext cx="6035675" cy="4525963"/>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rPr>
              <a:t>AND </a:t>
            </a:r>
            <a:r>
              <a:rPr lang="en-US" b="1" u="sng" dirty="0" smtClean="0">
                <a:effectLst>
                  <a:outerShdw blurRad="38100" dist="38100" dir="2700000" algn="tl">
                    <a:srgbClr val="000000">
                      <a:alpha val="43137"/>
                    </a:srgbClr>
                  </a:outerShdw>
                </a:effectLst>
              </a:rPr>
              <a:t>ALL OF US </a:t>
            </a:r>
            <a:r>
              <a:rPr lang="en-US" b="1" dirty="0" smtClean="0">
                <a:effectLst>
                  <a:outerShdw blurRad="38100" dist="38100" dir="2700000" algn="tl">
                    <a:srgbClr val="000000">
                      <a:alpha val="43137"/>
                    </a:srgbClr>
                  </a:outerShdw>
                </a:effectLst>
              </a:rPr>
              <a:t>MUST TEACH.</a:t>
            </a:r>
            <a:endParaRPr lang="en-US" b="1" dirty="0">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371600"/>
            <a:ext cx="6629400" cy="49720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90410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78913" cy="657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5"/>
          <p:cNvSpPr txBox="1">
            <a:spLocks noChangeArrowheads="1"/>
          </p:cNvSpPr>
          <p:nvPr/>
        </p:nvSpPr>
        <p:spPr bwMode="auto">
          <a:xfrm>
            <a:off x="838200" y="64008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200" b="1"/>
              <a:t>http://www.flickr.com/photos/jefield/1119389</a:t>
            </a:r>
            <a:r>
              <a:rPr lang="en-US" b="1"/>
              <a:t>/</a:t>
            </a:r>
          </a:p>
        </p:txBody>
      </p:sp>
      <p:sp>
        <p:nvSpPr>
          <p:cNvPr id="7" name="TextBox 6"/>
          <p:cNvSpPr txBox="1"/>
          <p:nvPr/>
        </p:nvSpPr>
        <p:spPr>
          <a:xfrm>
            <a:off x="381000" y="533400"/>
            <a:ext cx="8305800" cy="1384300"/>
          </a:xfrm>
          <a:prstGeom prst="rect">
            <a:avLst/>
          </a:prstGeom>
          <a:noFill/>
        </p:spPr>
        <p:txBody>
          <a:bodyPr>
            <a:spAutoFit/>
          </a:bodyPr>
          <a:lstStyle/>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“Real Writers”</a:t>
            </a:r>
          </a:p>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and “Real Writing” </a:t>
            </a:r>
          </a:p>
          <a:p>
            <a:pPr algn="ctr" fontAlgn="auto">
              <a:spcBef>
                <a:spcPts val="0"/>
              </a:spcBef>
              <a:spcAft>
                <a:spcPts val="0"/>
              </a:spcAft>
              <a:defRPr/>
            </a:pPr>
            <a:r>
              <a:rPr lang="en-US" sz="2800" b="1" dirty="0">
                <a:effectLst>
                  <a:outerShdw blurRad="38100" dist="38100" dir="2700000" algn="tl">
                    <a:srgbClr val="000000">
                      <a:alpha val="43137"/>
                    </a:srgbClr>
                  </a:outerShdw>
                </a:effectLst>
                <a:latin typeface="+mn-lt"/>
                <a:cs typeface="+mn-cs"/>
              </a:rPr>
              <a:t>Have Certain Dispositions in Common....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304800"/>
            <a:ext cx="8541593" cy="579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411" name="TextBox 8"/>
          <p:cNvSpPr txBox="1">
            <a:spLocks noChangeArrowheads="1"/>
          </p:cNvSpPr>
          <p:nvPr/>
        </p:nvSpPr>
        <p:spPr bwMode="auto">
          <a:xfrm>
            <a:off x="304800" y="6324600"/>
            <a:ext cx="861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a:t>http://www.flickr.com/photos/whatmegsaid/3172360305/</a:t>
            </a:r>
          </a:p>
        </p:txBody>
      </p:sp>
      <p:sp>
        <p:nvSpPr>
          <p:cNvPr id="17412" name="TextBox 10"/>
          <p:cNvSpPr txBox="1">
            <a:spLocks noChangeArrowheads="1"/>
          </p:cNvSpPr>
          <p:nvPr/>
        </p:nvSpPr>
        <p:spPr bwMode="auto">
          <a:xfrm rot="-988920">
            <a:off x="1409700" y="4810125"/>
            <a:ext cx="44958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5400" b="1"/>
              <a:t>COURAGE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6488113"/>
            <a:ext cx="8305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t>http://www.flickr.com/photos/notsogoodphotography/770557316/</a:t>
            </a:r>
          </a:p>
        </p:txBody>
      </p:sp>
      <p:pic>
        <p:nvPicPr>
          <p:cNvPr id="3074" name="Picture 2"/>
          <p:cNvPicPr>
            <a:picLocks noChangeAspect="1" noChangeArrowheads="1"/>
          </p:cNvPicPr>
          <p:nvPr/>
        </p:nvPicPr>
        <p:blipFill>
          <a:blip r:embed="rId2"/>
          <a:srcRect/>
          <a:stretch>
            <a:fillRect/>
          </a:stretch>
        </p:blipFill>
        <p:spPr bwMode="auto">
          <a:xfrm>
            <a:off x="533400" y="304800"/>
            <a:ext cx="8077200" cy="60579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685800" y="457200"/>
            <a:ext cx="5257800" cy="923925"/>
          </a:xfrm>
          <a:prstGeom prst="rect">
            <a:avLst/>
          </a:prstGeom>
          <a:noFill/>
        </p:spPr>
        <p:txBody>
          <a:bodyPr>
            <a:spAutoFit/>
          </a:bodyPr>
          <a:lstStyle/>
          <a:p>
            <a:pPr fontAlgn="auto">
              <a:spcBef>
                <a:spcPts val="0"/>
              </a:spcBef>
              <a:spcAft>
                <a:spcPts val="0"/>
              </a:spcAft>
              <a:defRPr/>
            </a:pPr>
            <a:r>
              <a:rPr lang="en-US" sz="5400" b="1" dirty="0">
                <a:solidFill>
                  <a:schemeClr val="bg1"/>
                </a:solidFill>
                <a:effectLst>
                  <a:outerShdw blurRad="38100" dist="38100" dir="2700000" algn="tl">
                    <a:srgbClr val="000000">
                      <a:alpha val="43137"/>
                    </a:srgbClr>
                  </a:outerShdw>
                </a:effectLst>
                <a:latin typeface="+mn-lt"/>
                <a:cs typeface="+mn-cs"/>
              </a:rPr>
              <a:t>UNDERSTANDING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755063"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62000" y="838200"/>
            <a:ext cx="7848600" cy="1446550"/>
          </a:xfrm>
          <a:prstGeom prst="rect">
            <a:avLst/>
          </a:prstGeom>
          <a:noFill/>
        </p:spPr>
        <p:txBody>
          <a:bodyPr>
            <a:spAutoFit/>
          </a:bodyPr>
          <a:lstStyle/>
          <a:p>
            <a:pPr algn="ctr" fontAlgn="auto">
              <a:spcBef>
                <a:spcPts val="0"/>
              </a:spcBef>
              <a:spcAft>
                <a:spcPts val="0"/>
              </a:spcAft>
              <a:defRPr/>
            </a:pPr>
            <a:r>
              <a:rPr lang="en-US" sz="8800" b="1" dirty="0">
                <a:ln w="38100">
                  <a:solidFill>
                    <a:schemeClr val="tx1"/>
                  </a:solidFill>
                </a:ln>
                <a:solidFill>
                  <a:schemeClr val="bg1"/>
                </a:solidFill>
                <a:latin typeface="+mn-lt"/>
                <a:cs typeface="+mn-cs"/>
              </a:rPr>
              <a:t>PERSEVERANCE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7924800" cy="641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8229600" y="685800"/>
            <a:ext cx="685800" cy="5016500"/>
          </a:xfrm>
          <a:prstGeom prst="rect">
            <a:avLst/>
          </a:prstGeom>
          <a:noFill/>
        </p:spPr>
        <p:txBody>
          <a:bodyPr anchor="ctr">
            <a:spAutoFit/>
          </a:bodyPr>
          <a:lstStyle/>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R</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E</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F</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L</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E</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C</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T</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I</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O</a:t>
            </a:r>
          </a:p>
          <a:p>
            <a:pPr algn="ctr" fontAlgn="auto">
              <a:spcBef>
                <a:spcPts val="0"/>
              </a:spcBef>
              <a:spcAft>
                <a:spcPts val="0"/>
              </a:spcAft>
              <a:defRPr/>
            </a:pPr>
            <a:r>
              <a:rPr lang="en-US" sz="3200" b="1" dirty="0">
                <a:effectLst>
                  <a:outerShdw blurRad="38100" dist="38100" dir="2700000" algn="tl">
                    <a:srgbClr val="000000">
                      <a:alpha val="43137"/>
                    </a:srgbClr>
                  </a:outerShdw>
                </a:effectLst>
                <a:latin typeface="+mn-lt"/>
                <a:cs typeface="+mn-cs"/>
              </a:rPr>
              <a:t>N</a:t>
            </a:r>
          </a:p>
        </p:txBody>
      </p:sp>
      <p:sp>
        <p:nvSpPr>
          <p:cNvPr id="20484" name="Rectangle 5"/>
          <p:cNvSpPr>
            <a:spLocks noChangeArrowheads="1"/>
          </p:cNvSpPr>
          <p:nvPr/>
        </p:nvSpPr>
        <p:spPr bwMode="auto">
          <a:xfrm>
            <a:off x="0" y="6096000"/>
            <a:ext cx="9144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100"/>
              <a:t>http://www.flickr.com/photos/tonythemisfit/3223459074/</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Content Placeholder 7" descr="networkedlearning.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609600"/>
            <a:ext cx="8047038" cy="5440363"/>
          </a:xfrm>
        </p:spPr>
      </p:pic>
      <p:sp>
        <p:nvSpPr>
          <p:cNvPr id="4100" name="TextBox 9"/>
          <p:cNvSpPr txBox="1">
            <a:spLocks noChangeArrowheads="1"/>
          </p:cNvSpPr>
          <p:nvPr/>
        </p:nvSpPr>
        <p:spPr bwMode="auto">
          <a:xfrm>
            <a:off x="304800" y="62484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t>Photo by Silvia Tolisano</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81000" y="6488113"/>
            <a:ext cx="8153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000"/>
              <a:t>http://farm4.static.flickr.com/3461/3196112134_aa09fbfefa.jpg?v=0</a:t>
            </a:r>
          </a:p>
        </p:txBody>
      </p:sp>
      <p:pic>
        <p:nvPicPr>
          <p:cNvPr id="6146" name="Picture 2"/>
          <p:cNvPicPr>
            <a:picLocks noChangeAspect="1" noChangeArrowheads="1"/>
          </p:cNvPicPr>
          <p:nvPr/>
        </p:nvPicPr>
        <p:blipFill>
          <a:blip r:embed="rId2" cstate="print"/>
          <a:srcRect/>
          <a:stretch>
            <a:fillRect/>
          </a:stretch>
        </p:blipFill>
        <p:spPr bwMode="auto">
          <a:xfrm>
            <a:off x="1447800" y="304800"/>
            <a:ext cx="6038850" cy="6038850"/>
          </a:xfrm>
          <a:prstGeom prst="rect">
            <a:avLst/>
          </a:prstGeom>
          <a:ln>
            <a:noFill/>
          </a:ln>
          <a:effectLst>
            <a:softEdge rad="112500"/>
          </a:effectLst>
        </p:spPr>
      </p:pic>
      <p:sp>
        <p:nvSpPr>
          <p:cNvPr id="21508" name="TextBox 4"/>
          <p:cNvSpPr txBox="1">
            <a:spLocks noChangeArrowheads="1"/>
          </p:cNvSpPr>
          <p:nvPr/>
        </p:nvSpPr>
        <p:spPr bwMode="auto">
          <a:xfrm>
            <a:off x="2133600" y="5105400"/>
            <a:ext cx="4724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7200">
                <a:solidFill>
                  <a:schemeClr val="bg1"/>
                </a:solidFill>
              </a:rPr>
              <a:t>EXPERTISE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28600" y="304800"/>
            <a:ext cx="8701088" cy="563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531" name="Rectangle 3"/>
          <p:cNvSpPr>
            <a:spLocks noChangeArrowheads="1"/>
          </p:cNvSpPr>
          <p:nvPr/>
        </p:nvSpPr>
        <p:spPr bwMode="auto">
          <a:xfrm>
            <a:off x="228600" y="6324600"/>
            <a:ext cx="861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t>http://www.flickr.com/photos/stuartpilbrow/3102888961/</a:t>
            </a:r>
          </a:p>
        </p:txBody>
      </p:sp>
      <p:sp>
        <p:nvSpPr>
          <p:cNvPr id="22532" name="TextBox 4"/>
          <p:cNvSpPr txBox="1">
            <a:spLocks noChangeArrowheads="1"/>
          </p:cNvSpPr>
          <p:nvPr/>
        </p:nvSpPr>
        <p:spPr bwMode="auto">
          <a:xfrm>
            <a:off x="533400" y="685800"/>
            <a:ext cx="3429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3600" b="1">
                <a:solidFill>
                  <a:schemeClr val="bg1"/>
                </a:solidFill>
              </a:rPr>
              <a:t>They are….</a:t>
            </a:r>
          </a:p>
          <a:p>
            <a:pPr algn="ctr"/>
            <a:r>
              <a:rPr lang="en-US" sz="3600" b="1">
                <a:solidFill>
                  <a:schemeClr val="bg1"/>
                </a:solidFill>
              </a:rPr>
              <a:t>CONNECTED</a:t>
            </a:r>
          </a:p>
          <a:p>
            <a:pPr algn="ctr"/>
            <a:r>
              <a:rPr lang="en-US" sz="3600" b="1">
                <a:solidFill>
                  <a:schemeClr val="bg1"/>
                </a:solidFill>
              </a:rPr>
              <a:t>COLLABORATIVE</a:t>
            </a:r>
          </a:p>
          <a:p>
            <a:pPr algn="ctr"/>
            <a:r>
              <a:rPr lang="en-US" sz="3600" b="1">
                <a:solidFill>
                  <a:schemeClr val="bg1"/>
                </a:solidFill>
              </a:rPr>
              <a:t>ENGAGED</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228600" y="914400"/>
          <a:ext cx="8572500" cy="5762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3" name="TextBox 7"/>
          <p:cNvSpPr txBox="1">
            <a:spLocks noChangeArrowheads="1"/>
          </p:cNvSpPr>
          <p:nvPr/>
        </p:nvSpPr>
        <p:spPr bwMode="auto">
          <a:xfrm>
            <a:off x="533400" y="304800"/>
            <a:ext cx="838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2400" b="1" dirty="0" smtClean="0">
                <a:solidFill>
                  <a:srgbClr val="00B050"/>
                </a:solidFill>
              </a:rPr>
              <a:t>Where Do Process and Craft Fit In? </a:t>
            </a:r>
            <a:endParaRPr lang="en-US" sz="2400" b="1" dirty="0">
              <a:solidFill>
                <a:srgbClr val="00B050"/>
              </a:solidFill>
            </a:endParaRPr>
          </a:p>
          <a:p>
            <a:pPr algn="ctr"/>
            <a:r>
              <a:rPr lang="en-US" sz="2400" b="1" dirty="0" smtClean="0">
                <a:solidFill>
                  <a:srgbClr val="00B050"/>
                </a:solidFill>
              </a:rPr>
              <a:t>Envisioning a Year of Writing Together</a:t>
            </a:r>
            <a:endParaRPr lang="en-US" sz="2400" b="1" dirty="0">
              <a:solidFill>
                <a:srgbClr val="00B05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noChangeAspect="1"/>
          </p:cNvGraphicFramePr>
          <p:nvPr>
            <p:ph idx="1"/>
            <p:extLst>
              <p:ext uri="{D42A27DB-BD31-4B8C-83A1-F6EECF244321}">
                <p14:modId xmlns:p14="http://schemas.microsoft.com/office/powerpoint/2010/main" val="1520923308"/>
              </p:ext>
            </p:extLst>
          </p:nvPr>
        </p:nvGraphicFramePr>
        <p:xfrm>
          <a:off x="1676400" y="457200"/>
          <a:ext cx="5638800" cy="5668963"/>
        </p:xfrm>
        <a:graphic>
          <a:graphicData uri="http://schemas.openxmlformats.org/presentationml/2006/ole">
            <mc:AlternateContent xmlns:mc="http://schemas.openxmlformats.org/markup-compatibility/2006">
              <mc:Choice xmlns:v="urn:schemas-microsoft-com:vml" Requires="v">
                <p:oleObj spid="_x0000_s4108" name="Document" r:id="rId3" imgW="5952018" imgH="8144445" progId="Word.Document.12">
                  <p:embed/>
                </p:oleObj>
              </mc:Choice>
              <mc:Fallback>
                <p:oleObj name="Document" r:id="rId3" imgW="5952018" imgH="8144445" progId="Word.Document.12">
                  <p:embed/>
                  <p:pic>
                    <p:nvPicPr>
                      <p:cNvPr id="0" name=""/>
                      <p:cNvPicPr/>
                      <p:nvPr/>
                    </p:nvPicPr>
                    <p:blipFill>
                      <a:blip r:embed="rId4"/>
                      <a:stretch>
                        <a:fillRect/>
                      </a:stretch>
                    </p:blipFill>
                    <p:spPr>
                      <a:xfrm>
                        <a:off x="1676400" y="457200"/>
                        <a:ext cx="5638800" cy="5668963"/>
                      </a:xfrm>
                      <a:prstGeom prst="rect">
                        <a:avLst/>
                      </a:prstGeom>
                    </p:spPr>
                  </p:pic>
                </p:oleObj>
              </mc:Fallback>
            </mc:AlternateContent>
          </a:graphicData>
        </a:graphic>
      </p:graphicFrame>
    </p:spTree>
    <p:extLst>
      <p:ext uri="{BB962C8B-B14F-4D97-AF65-F5344CB8AC3E}">
        <p14:creationId xmlns:p14="http://schemas.microsoft.com/office/powerpoint/2010/main" val="12183269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638800" y="274638"/>
            <a:ext cx="3048000" cy="5287962"/>
          </a:xfrm>
        </p:spPr>
        <p:txBody>
          <a:bodyPr rtlCol="0">
            <a:normAutofit/>
          </a:bodyPr>
          <a:lstStyle/>
          <a:p>
            <a:pPr algn="ctr" fontAlgn="auto">
              <a:spcAft>
                <a:spcPts val="0"/>
              </a:spcAft>
              <a:buFont typeface="Arial" pitchFamily="34" charset="0"/>
              <a:buNone/>
              <a:defRPr/>
            </a:pPr>
            <a:endParaRPr lang="en-US" sz="1800" b="1" dirty="0" smtClean="0">
              <a:solidFill>
                <a:schemeClr val="accent4">
                  <a:lumMod val="75000"/>
                </a:schemeClr>
              </a:solidFill>
            </a:endParaRPr>
          </a:p>
          <a:p>
            <a:pPr algn="ctr" fontAlgn="auto">
              <a:spcAft>
                <a:spcPts val="0"/>
              </a:spcAft>
              <a:buFont typeface="Arial" pitchFamily="34" charset="0"/>
              <a:buNone/>
              <a:defRPr/>
            </a:pPr>
            <a:endParaRPr lang="en-US" sz="1800" b="1" dirty="0" smtClean="0">
              <a:solidFill>
                <a:schemeClr val="accent4">
                  <a:lumMod val="75000"/>
                </a:schemeClr>
              </a:solidFill>
            </a:endParaRPr>
          </a:p>
          <a:p>
            <a:pPr algn="ctr" fontAlgn="auto">
              <a:spcAft>
                <a:spcPts val="0"/>
              </a:spcAft>
              <a:buFont typeface="Arial" pitchFamily="34" charset="0"/>
              <a:buNone/>
              <a:defRPr/>
            </a:pPr>
            <a:endParaRPr lang="en-US" sz="1800" b="1" dirty="0" smtClean="0">
              <a:solidFill>
                <a:schemeClr val="accent4">
                  <a:lumMod val="75000"/>
                </a:schemeClr>
              </a:solidFill>
            </a:endParaRPr>
          </a:p>
          <a:p>
            <a:pPr algn="ctr" fontAlgn="auto">
              <a:spcAft>
                <a:spcPts val="0"/>
              </a:spcAft>
              <a:buFont typeface="Arial" pitchFamily="34" charset="0"/>
              <a:buNone/>
              <a:defRPr/>
            </a:pPr>
            <a:r>
              <a:rPr lang="en-US" sz="2400" b="1" dirty="0" smtClean="0">
                <a:solidFill>
                  <a:schemeClr val="accent4">
                    <a:lumMod val="75000"/>
                  </a:schemeClr>
                </a:solidFill>
              </a:rPr>
              <a:t>Growing the Good</a:t>
            </a:r>
          </a:p>
          <a:p>
            <a:pPr algn="ctr" fontAlgn="auto">
              <a:spcAft>
                <a:spcPts val="0"/>
              </a:spcAft>
              <a:buFont typeface="Arial" pitchFamily="34" charset="0"/>
              <a:buNone/>
              <a:defRPr/>
            </a:pPr>
            <a:endParaRPr lang="en-US" sz="1800" b="1" dirty="0" smtClean="0">
              <a:solidFill>
                <a:schemeClr val="accent4">
                  <a:lumMod val="75000"/>
                </a:schemeClr>
              </a:solidFill>
            </a:endParaRPr>
          </a:p>
          <a:p>
            <a:pPr algn="ctr" fontAlgn="auto">
              <a:spcAft>
                <a:spcPts val="0"/>
              </a:spcAft>
              <a:buFont typeface="Arial" pitchFamily="34" charset="0"/>
              <a:buNone/>
              <a:defRPr/>
            </a:pPr>
            <a:r>
              <a:rPr lang="en-US" sz="1800" b="1" dirty="0" smtClean="0">
                <a:solidFill>
                  <a:schemeClr val="accent4">
                    <a:lumMod val="75000"/>
                  </a:schemeClr>
                </a:solidFill>
              </a:rPr>
              <a:t>What do you currently do to support young writers well?</a:t>
            </a:r>
          </a:p>
          <a:p>
            <a:pPr algn="ctr" fontAlgn="auto">
              <a:spcAft>
                <a:spcPts val="0"/>
              </a:spcAft>
              <a:buFont typeface="Arial" pitchFamily="34" charset="0"/>
              <a:buNone/>
              <a:defRPr/>
            </a:pPr>
            <a:endParaRPr lang="en-US" sz="1800" b="1" dirty="0">
              <a:solidFill>
                <a:schemeClr val="accent4">
                  <a:lumMod val="75000"/>
                </a:schemeClr>
              </a:solidFill>
            </a:endParaRPr>
          </a:p>
          <a:p>
            <a:pPr algn="ctr" fontAlgn="auto">
              <a:spcAft>
                <a:spcPts val="0"/>
              </a:spcAft>
              <a:buFont typeface="Arial" pitchFamily="34" charset="0"/>
              <a:buNone/>
              <a:defRPr/>
            </a:pPr>
            <a:r>
              <a:rPr lang="en-US" sz="1800" b="1" dirty="0" smtClean="0">
                <a:solidFill>
                  <a:schemeClr val="accent4">
                    <a:lumMod val="75000"/>
                  </a:schemeClr>
                </a:solidFill>
              </a:rPr>
              <a:t>Consider:</a:t>
            </a:r>
          </a:p>
          <a:p>
            <a:pPr algn="ctr" fontAlgn="auto">
              <a:spcAft>
                <a:spcPts val="0"/>
              </a:spcAft>
              <a:buFont typeface="Arial" pitchFamily="34" charset="0"/>
              <a:buNone/>
              <a:defRPr/>
            </a:pPr>
            <a:r>
              <a:rPr lang="en-US" sz="1800" b="1" dirty="0" smtClean="0">
                <a:solidFill>
                  <a:schemeClr val="accent4">
                    <a:lumMod val="75000"/>
                  </a:schemeClr>
                </a:solidFill>
              </a:rPr>
              <a:t>Curriculum</a:t>
            </a:r>
          </a:p>
          <a:p>
            <a:pPr algn="ctr" fontAlgn="auto">
              <a:spcAft>
                <a:spcPts val="0"/>
              </a:spcAft>
              <a:buFont typeface="Arial" pitchFamily="34" charset="0"/>
              <a:buNone/>
              <a:defRPr/>
            </a:pPr>
            <a:r>
              <a:rPr lang="en-US" sz="1800" b="1" dirty="0" smtClean="0">
                <a:solidFill>
                  <a:schemeClr val="accent4">
                    <a:lumMod val="75000"/>
                  </a:schemeClr>
                </a:solidFill>
              </a:rPr>
              <a:t>Instruction</a:t>
            </a:r>
          </a:p>
          <a:p>
            <a:pPr algn="ctr" fontAlgn="auto">
              <a:spcAft>
                <a:spcPts val="0"/>
              </a:spcAft>
              <a:buFont typeface="Arial" pitchFamily="34" charset="0"/>
              <a:buNone/>
              <a:defRPr/>
            </a:pPr>
            <a:r>
              <a:rPr lang="en-US" sz="1800" b="1" dirty="0" smtClean="0">
                <a:solidFill>
                  <a:schemeClr val="accent4">
                    <a:lumMod val="75000"/>
                  </a:schemeClr>
                </a:solidFill>
              </a:rPr>
              <a:t>Assessment</a:t>
            </a:r>
          </a:p>
          <a:p>
            <a:pPr algn="ctr" fontAlgn="auto">
              <a:spcAft>
                <a:spcPts val="0"/>
              </a:spcAft>
              <a:buFont typeface="Arial" pitchFamily="34" charset="0"/>
              <a:buNone/>
              <a:defRPr/>
            </a:pPr>
            <a:r>
              <a:rPr lang="en-US" sz="1800" b="1" dirty="0" smtClean="0">
                <a:solidFill>
                  <a:schemeClr val="accent4">
                    <a:lumMod val="75000"/>
                  </a:schemeClr>
                </a:solidFill>
              </a:rPr>
              <a:t>Management</a:t>
            </a:r>
            <a:endParaRPr lang="en-US" sz="1800" b="1" dirty="0" smtClean="0">
              <a:solidFill>
                <a:schemeClr val="bg2">
                  <a:lumMod val="50000"/>
                </a:schemeClr>
              </a:solidFill>
            </a:endParaRPr>
          </a:p>
          <a:p>
            <a:pPr algn="ctr" fontAlgn="auto">
              <a:spcAft>
                <a:spcPts val="0"/>
              </a:spcAft>
              <a:buFont typeface="Arial" pitchFamily="34" charset="0"/>
              <a:buNone/>
              <a:defRPr/>
            </a:pPr>
            <a:endParaRPr lang="en-US" sz="1800" b="1" dirty="0">
              <a:solidFill>
                <a:schemeClr val="accent4">
                  <a:lumMod val="75000"/>
                </a:schemeClr>
              </a:solidFill>
            </a:endParaRPr>
          </a:p>
        </p:txBody>
      </p:sp>
      <p:pic>
        <p:nvPicPr>
          <p:cNvPr id="7" name="Content Placeholder 6" descr="Sept08 018.JPG"/>
          <p:cNvPicPr>
            <a:picLocks noGrp="1" noChangeAspect="1"/>
          </p:cNvPicPr>
          <p:nvPr>
            <p:ph sz="quarter" idx="1"/>
          </p:nvPr>
        </p:nvPicPr>
        <p:blipFill>
          <a:blip r:embed="rId2" cstate="print"/>
          <a:stretch>
            <a:fillRect/>
          </a:stretch>
        </p:blipFill>
        <p:spPr>
          <a:xfrm>
            <a:off x="1371600" y="609600"/>
            <a:ext cx="3702108" cy="4926013"/>
          </a:xfrm>
          <a:ln w="228600" cap="sq" cmpd="thickThin">
            <a:solidFill>
              <a:schemeClr val="accent1"/>
            </a:solidFill>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Placeholder 2"/>
          <p:cNvSpPr>
            <a:spLocks noGrp="1"/>
          </p:cNvSpPr>
          <p:nvPr>
            <p:ph type="body" idx="2"/>
          </p:nvPr>
        </p:nvSpPr>
        <p:spPr>
          <a:xfrm>
            <a:off x="6324600" y="274638"/>
            <a:ext cx="2438400" cy="6278562"/>
          </a:xfrm>
        </p:spPr>
        <p:txBody>
          <a:bodyPr/>
          <a:lstStyle/>
          <a:p>
            <a:pPr algn="ctr"/>
            <a:r>
              <a:rPr lang="en-US" sz="1800" b="1" dirty="0" smtClean="0">
                <a:solidFill>
                  <a:schemeClr val="tx2"/>
                </a:solidFill>
              </a:rPr>
              <a:t>THE WRITING PROCESS</a:t>
            </a:r>
          </a:p>
          <a:p>
            <a:pPr algn="ctr"/>
            <a:endParaRPr lang="en-US" sz="1800" b="1" dirty="0" smtClean="0">
              <a:solidFill>
                <a:schemeClr val="tx2"/>
              </a:solidFill>
            </a:endParaRPr>
          </a:p>
          <a:p>
            <a:pPr algn="ctr"/>
            <a:endParaRPr lang="en-US" sz="1800" b="1" dirty="0" smtClean="0">
              <a:solidFill>
                <a:schemeClr val="tx2"/>
              </a:solidFill>
            </a:endParaRPr>
          </a:p>
          <a:p>
            <a:pPr algn="ctr"/>
            <a:endParaRPr lang="en-US" sz="1800" b="1" dirty="0" smtClean="0">
              <a:solidFill>
                <a:schemeClr val="tx2"/>
              </a:solidFill>
            </a:endParaRPr>
          </a:p>
          <a:p>
            <a:pPr algn="ctr"/>
            <a:r>
              <a:rPr lang="en-US" sz="1800" b="1" dirty="0" smtClean="0">
                <a:solidFill>
                  <a:schemeClr val="tx2"/>
                </a:solidFill>
              </a:rPr>
              <a:t>Prewriting</a:t>
            </a:r>
          </a:p>
          <a:p>
            <a:pPr algn="ctr"/>
            <a:r>
              <a:rPr lang="en-US" sz="1800" b="1" dirty="0" smtClean="0">
                <a:solidFill>
                  <a:schemeClr val="tx2"/>
                </a:solidFill>
              </a:rPr>
              <a:t>Drafting</a:t>
            </a:r>
          </a:p>
          <a:p>
            <a:pPr algn="ctr"/>
            <a:r>
              <a:rPr lang="en-US" sz="1800" b="1" dirty="0" smtClean="0">
                <a:solidFill>
                  <a:schemeClr val="tx2"/>
                </a:solidFill>
              </a:rPr>
              <a:t>Peer-Review</a:t>
            </a:r>
          </a:p>
          <a:p>
            <a:pPr algn="ctr"/>
            <a:r>
              <a:rPr lang="en-US" sz="1800" b="1" dirty="0" smtClean="0">
                <a:solidFill>
                  <a:schemeClr val="tx2"/>
                </a:solidFill>
              </a:rPr>
              <a:t>Editing</a:t>
            </a:r>
          </a:p>
          <a:p>
            <a:pPr algn="ctr"/>
            <a:r>
              <a:rPr lang="en-US" sz="1800" b="1" dirty="0" smtClean="0">
                <a:solidFill>
                  <a:schemeClr val="tx2"/>
                </a:solidFill>
              </a:rPr>
              <a:t>Publication</a:t>
            </a:r>
          </a:p>
          <a:p>
            <a:pPr algn="ctr"/>
            <a:endParaRPr lang="en-US" sz="1800" b="1" dirty="0" smtClean="0">
              <a:solidFill>
                <a:schemeClr val="tx2"/>
              </a:solidFill>
            </a:endParaRPr>
          </a:p>
          <a:p>
            <a:pPr algn="ctr"/>
            <a:r>
              <a:rPr lang="en-US" sz="1800" b="1" dirty="0" smtClean="0">
                <a:solidFill>
                  <a:schemeClr val="tx2"/>
                </a:solidFill>
              </a:rPr>
              <a:t>Which parts of the process show up most in your classroom?</a:t>
            </a:r>
          </a:p>
          <a:p>
            <a:pPr algn="ctr"/>
            <a:r>
              <a:rPr lang="en-US" sz="1800" b="1" dirty="0" smtClean="0">
                <a:solidFill>
                  <a:schemeClr val="tx2"/>
                </a:solidFill>
              </a:rPr>
              <a:t> Least?</a:t>
            </a:r>
          </a:p>
          <a:p>
            <a:pPr algn="ctr"/>
            <a:r>
              <a:rPr lang="en-US" sz="1800" b="1" dirty="0" smtClean="0">
                <a:solidFill>
                  <a:schemeClr val="tx2"/>
                </a:solidFill>
              </a:rPr>
              <a:t>Why?</a:t>
            </a:r>
          </a:p>
        </p:txBody>
      </p:sp>
      <p:pic>
        <p:nvPicPr>
          <p:cNvPr id="6" name="Picture 5" descr="WNYYWSSC4 005 - Copy.JPG"/>
          <p:cNvPicPr>
            <a:picLocks noChangeAspect="1"/>
          </p:cNvPicPr>
          <p:nvPr/>
        </p:nvPicPr>
        <p:blipFill>
          <a:blip r:embed="rId2"/>
          <a:stretch>
            <a:fillRect/>
          </a:stretch>
        </p:blipFill>
        <p:spPr>
          <a:xfrm>
            <a:off x="990600" y="1600200"/>
            <a:ext cx="4014788" cy="37195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Content Placeholder 4" descr="WNYYWSSC4 004 - Copy.JPG"/>
          <p:cNvPicPr>
            <a:picLocks noGrp="1" noChangeAspect="1"/>
          </p:cNvPicPr>
          <p:nvPr>
            <p:ph sz="quarter" idx="1"/>
          </p:nvPr>
        </p:nvPicPr>
        <p:blipFill>
          <a:blip r:embed="rId3" cstate="print"/>
          <a:stretch>
            <a:fillRect/>
          </a:stretch>
        </p:blipFill>
        <p:spPr>
          <a:xfrm>
            <a:off x="304800" y="228600"/>
            <a:ext cx="2027307" cy="2697161"/>
          </a:xfrm>
          <a:effectLst>
            <a:softEdge rad="112500"/>
          </a:effectLst>
        </p:spPr>
      </p:pic>
      <p:pic>
        <p:nvPicPr>
          <p:cNvPr id="7" name="Picture 6" descr="WNYYWSSC4 010.JPG"/>
          <p:cNvPicPr>
            <a:picLocks noChangeAspect="1"/>
          </p:cNvPicPr>
          <p:nvPr/>
        </p:nvPicPr>
        <p:blipFill>
          <a:blip r:embed="rId4" cstate="print"/>
          <a:stretch>
            <a:fillRect/>
          </a:stretch>
        </p:blipFill>
        <p:spPr>
          <a:xfrm>
            <a:off x="2895600" y="3962400"/>
            <a:ext cx="3251200" cy="2438400"/>
          </a:xfrm>
          <a:prstGeom prst="rect">
            <a:avLst/>
          </a:prstGeom>
          <a:ln>
            <a:noFill/>
          </a:ln>
          <a:effectLst>
            <a:softEdge rad="112500"/>
          </a:effectLst>
        </p:spPr>
      </p:pic>
      <p:sp>
        <p:nvSpPr>
          <p:cNvPr id="2" name="Title 1"/>
          <p:cNvSpPr>
            <a:spLocks noGrp="1"/>
          </p:cNvSpPr>
          <p:nvPr>
            <p:ph type="title"/>
          </p:nvPr>
        </p:nvSpPr>
        <p:spPr>
          <a:xfrm>
            <a:off x="228600" y="3429000"/>
            <a:ext cx="5867400" cy="457200"/>
          </a:xfrm>
          <a:solidFill>
            <a:schemeClr val="tx2">
              <a:lumMod val="75000"/>
            </a:schemeClr>
          </a:solidFill>
        </p:spPr>
        <p:txBody>
          <a:bodyPr rtlCol="0">
            <a:normAutofit/>
          </a:bodyPr>
          <a:lstStyle/>
          <a:p>
            <a:pPr algn="ctr" fontAlgn="auto">
              <a:spcAft>
                <a:spcPts val="0"/>
              </a:spcAft>
              <a:defRPr/>
            </a:pPr>
            <a:r>
              <a:rPr lang="en-US" dirty="0" smtClean="0">
                <a:solidFill>
                  <a:schemeClr val="bg1"/>
                </a:solidFill>
              </a:rPr>
              <a:t>Writing is a Process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6324600" y="274638"/>
            <a:ext cx="2286000" cy="5668962"/>
          </a:xfrm>
        </p:spPr>
        <p:txBody>
          <a:bodyPr rtlCol="0">
            <a:normAutofit fontScale="92500" lnSpcReduction="10000"/>
          </a:bodyPr>
          <a:lstStyle/>
          <a:p>
            <a:pPr algn="ctr" fontAlgn="auto">
              <a:spcAft>
                <a:spcPts val="0"/>
              </a:spcAft>
              <a:buFont typeface="Arial" pitchFamily="34" charset="0"/>
              <a:buNone/>
              <a:defRPr/>
            </a:pPr>
            <a:r>
              <a:rPr lang="en-US" sz="2000" b="1" dirty="0" smtClean="0">
                <a:solidFill>
                  <a:schemeClr val="tx2"/>
                </a:solidFill>
              </a:rPr>
              <a:t>PREWRITING</a:t>
            </a:r>
          </a:p>
          <a:p>
            <a:pPr algn="ctr" fontAlgn="auto">
              <a:spcAft>
                <a:spcPts val="0"/>
              </a:spcAft>
              <a:buFont typeface="Arial" pitchFamily="34" charset="0"/>
              <a:buNone/>
              <a:defRPr/>
            </a:pPr>
            <a:endParaRPr lang="en-US" sz="2000" dirty="0" smtClean="0">
              <a:solidFill>
                <a:schemeClr val="tx2"/>
              </a:solidFill>
            </a:endParaRPr>
          </a:p>
          <a:p>
            <a:pPr algn="ctr" fontAlgn="auto">
              <a:spcAft>
                <a:spcPts val="0"/>
              </a:spcAft>
              <a:buFont typeface="Arial" pitchFamily="34" charset="0"/>
              <a:buNone/>
              <a:defRPr/>
            </a:pPr>
            <a:r>
              <a:rPr lang="en-US" sz="2000" dirty="0" smtClean="0">
                <a:solidFill>
                  <a:schemeClr val="tx2"/>
                </a:solidFill>
              </a:rPr>
              <a:t>What  does this look like?</a:t>
            </a:r>
          </a:p>
          <a:p>
            <a:pPr algn="ctr" fontAlgn="auto">
              <a:spcAft>
                <a:spcPts val="0"/>
              </a:spcAft>
              <a:buFont typeface="Arial" pitchFamily="34" charset="0"/>
              <a:buNone/>
              <a:defRPr/>
            </a:pPr>
            <a:endParaRPr lang="en-US" sz="2000" dirty="0" smtClean="0">
              <a:solidFill>
                <a:schemeClr val="tx2"/>
              </a:solidFill>
            </a:endParaRPr>
          </a:p>
          <a:p>
            <a:pPr algn="ctr" fontAlgn="auto">
              <a:spcAft>
                <a:spcPts val="0"/>
              </a:spcAft>
              <a:buFont typeface="Arial" pitchFamily="34" charset="0"/>
              <a:buNone/>
              <a:defRPr/>
            </a:pPr>
            <a:r>
              <a:rPr lang="en-US" sz="2000" dirty="0" smtClean="0">
                <a:solidFill>
                  <a:schemeClr val="tx2"/>
                </a:solidFill>
              </a:rPr>
              <a:t>Strategies for Support:</a:t>
            </a:r>
          </a:p>
          <a:p>
            <a:pPr algn="ctr" fontAlgn="auto">
              <a:spcAft>
                <a:spcPts val="0"/>
              </a:spcAft>
              <a:buFont typeface="Arial" pitchFamily="34" charset="0"/>
              <a:buNone/>
              <a:defRPr/>
            </a:pPr>
            <a:endParaRPr lang="en-US" sz="2000" dirty="0" smtClean="0"/>
          </a:p>
          <a:p>
            <a:pPr algn="ctr" fontAlgn="auto">
              <a:spcAft>
                <a:spcPts val="0"/>
              </a:spcAft>
              <a:buFont typeface="Arial" pitchFamily="34" charset="0"/>
              <a:buNone/>
              <a:defRPr/>
            </a:pPr>
            <a:r>
              <a:rPr lang="en-US" sz="2000" dirty="0" smtClean="0">
                <a:solidFill>
                  <a:schemeClr val="accent4">
                    <a:lumMod val="75000"/>
                  </a:schemeClr>
                </a:solidFill>
              </a:rPr>
              <a:t>Prompts</a:t>
            </a:r>
          </a:p>
          <a:p>
            <a:pPr algn="ctr" fontAlgn="auto">
              <a:spcAft>
                <a:spcPts val="0"/>
              </a:spcAft>
              <a:buFont typeface="Arial" pitchFamily="34" charset="0"/>
              <a:buNone/>
              <a:defRPr/>
            </a:pPr>
            <a:r>
              <a:rPr lang="en-US" sz="2000" dirty="0" smtClean="0">
                <a:solidFill>
                  <a:schemeClr val="accent4">
                    <a:lumMod val="75000"/>
                  </a:schemeClr>
                </a:solidFill>
              </a:rPr>
              <a:t>Artifacts</a:t>
            </a:r>
          </a:p>
          <a:p>
            <a:pPr algn="ctr" fontAlgn="auto">
              <a:spcAft>
                <a:spcPts val="0"/>
              </a:spcAft>
              <a:buFont typeface="Arial" pitchFamily="34" charset="0"/>
              <a:buNone/>
              <a:defRPr/>
            </a:pPr>
            <a:r>
              <a:rPr lang="en-US" sz="2000" dirty="0" smtClean="0">
                <a:solidFill>
                  <a:schemeClr val="accent4">
                    <a:lumMod val="75000"/>
                  </a:schemeClr>
                </a:solidFill>
              </a:rPr>
              <a:t>Pictures</a:t>
            </a:r>
          </a:p>
          <a:p>
            <a:pPr algn="ctr" fontAlgn="auto">
              <a:spcAft>
                <a:spcPts val="0"/>
              </a:spcAft>
              <a:buFont typeface="Arial" pitchFamily="34" charset="0"/>
              <a:buNone/>
              <a:defRPr/>
            </a:pPr>
            <a:r>
              <a:rPr lang="en-US" sz="2000" dirty="0" smtClean="0">
                <a:solidFill>
                  <a:schemeClr val="accent4">
                    <a:lumMod val="75000"/>
                  </a:schemeClr>
                </a:solidFill>
              </a:rPr>
              <a:t>Music</a:t>
            </a:r>
          </a:p>
          <a:p>
            <a:pPr algn="ctr" fontAlgn="auto">
              <a:spcAft>
                <a:spcPts val="0"/>
              </a:spcAft>
              <a:buFont typeface="Arial" pitchFamily="34" charset="0"/>
              <a:buNone/>
              <a:defRPr/>
            </a:pPr>
            <a:r>
              <a:rPr lang="en-US" sz="2000" dirty="0" smtClean="0">
                <a:solidFill>
                  <a:schemeClr val="accent4">
                    <a:lumMod val="75000"/>
                  </a:schemeClr>
                </a:solidFill>
              </a:rPr>
              <a:t>Video</a:t>
            </a:r>
          </a:p>
          <a:p>
            <a:pPr algn="ctr" fontAlgn="auto">
              <a:spcAft>
                <a:spcPts val="0"/>
              </a:spcAft>
              <a:buFont typeface="Arial" pitchFamily="34" charset="0"/>
              <a:buNone/>
              <a:defRPr/>
            </a:pPr>
            <a:r>
              <a:rPr lang="en-US" sz="2000" dirty="0" smtClean="0">
                <a:solidFill>
                  <a:schemeClr val="accent4">
                    <a:lumMod val="75000"/>
                  </a:schemeClr>
                </a:solidFill>
              </a:rPr>
              <a:t>Movement</a:t>
            </a:r>
          </a:p>
          <a:p>
            <a:pPr algn="ctr" fontAlgn="auto">
              <a:spcAft>
                <a:spcPts val="0"/>
              </a:spcAft>
              <a:buFont typeface="Arial" pitchFamily="34" charset="0"/>
              <a:buNone/>
              <a:defRPr/>
            </a:pPr>
            <a:r>
              <a:rPr lang="en-US" sz="2000" dirty="0" smtClean="0">
                <a:solidFill>
                  <a:schemeClr val="accent4">
                    <a:lumMod val="75000"/>
                  </a:schemeClr>
                </a:solidFill>
              </a:rPr>
              <a:t>Equations</a:t>
            </a:r>
          </a:p>
          <a:p>
            <a:pPr algn="ctr" fontAlgn="auto">
              <a:spcAft>
                <a:spcPts val="0"/>
              </a:spcAft>
              <a:buFont typeface="Arial" pitchFamily="34" charset="0"/>
              <a:buNone/>
              <a:defRPr/>
            </a:pPr>
            <a:r>
              <a:rPr lang="en-US" sz="2000" dirty="0" smtClean="0">
                <a:solidFill>
                  <a:schemeClr val="accent4">
                    <a:lumMod val="75000"/>
                  </a:schemeClr>
                </a:solidFill>
              </a:rPr>
              <a:t>RAFTS</a:t>
            </a:r>
          </a:p>
          <a:p>
            <a:pPr algn="ctr" fontAlgn="auto">
              <a:spcAft>
                <a:spcPts val="0"/>
              </a:spcAft>
              <a:buFont typeface="Arial" pitchFamily="34" charset="0"/>
              <a:buNone/>
              <a:defRPr/>
            </a:pPr>
            <a:r>
              <a:rPr lang="en-US" sz="2000" dirty="0" smtClean="0">
                <a:solidFill>
                  <a:schemeClr val="accent4">
                    <a:lumMod val="75000"/>
                  </a:schemeClr>
                </a:solidFill>
              </a:rPr>
              <a:t>Conversation</a:t>
            </a:r>
          </a:p>
          <a:p>
            <a:pPr algn="ctr" fontAlgn="auto">
              <a:spcAft>
                <a:spcPts val="0"/>
              </a:spcAft>
              <a:buFont typeface="Arial" pitchFamily="34" charset="0"/>
              <a:buNone/>
              <a:defRPr/>
            </a:pPr>
            <a:r>
              <a:rPr lang="en-US" sz="2000" dirty="0" smtClean="0">
                <a:solidFill>
                  <a:schemeClr val="accent4">
                    <a:lumMod val="75000"/>
                  </a:schemeClr>
                </a:solidFill>
              </a:rPr>
              <a:t>Web Tools</a:t>
            </a:r>
          </a:p>
          <a:p>
            <a:pPr algn="ctr" fontAlgn="auto">
              <a:spcAft>
                <a:spcPts val="0"/>
              </a:spcAft>
              <a:buFont typeface="Arial" pitchFamily="34" charset="0"/>
              <a:buNone/>
              <a:defRPr/>
            </a:pPr>
            <a:endParaRPr lang="en-US" dirty="0" smtClean="0"/>
          </a:p>
        </p:txBody>
      </p:sp>
      <p:pic>
        <p:nvPicPr>
          <p:cNvPr id="5" name="Content Placeholder 4" descr="WNYYWSSC4 003 - Copy.JPG"/>
          <p:cNvPicPr>
            <a:picLocks noGrp="1" noChangeAspect="1"/>
          </p:cNvPicPr>
          <p:nvPr>
            <p:ph sz="quarter" idx="1"/>
          </p:nvPr>
        </p:nvPicPr>
        <p:blipFill>
          <a:blip r:embed="rId2"/>
          <a:stretch>
            <a:fillRect/>
          </a:stretch>
        </p:blipFill>
        <p:spPr>
          <a:xfrm rot="20068944">
            <a:off x="292100" y="463550"/>
            <a:ext cx="2590800" cy="1943100"/>
          </a:xfrm>
          <a:ln w="38100" cap="sq">
            <a:solidFill>
              <a:srgbClr val="000000"/>
            </a:solidFill>
            <a:miter lim="800000"/>
          </a:ln>
          <a:effectLst>
            <a:outerShdw blurRad="50800" dist="38100" dir="2700000" algn="tl" rotWithShape="0">
              <a:srgbClr val="000000">
                <a:alpha val="43000"/>
              </a:srgbClr>
            </a:outerShdw>
          </a:effectLst>
        </p:spPr>
      </p:pic>
      <p:pic>
        <p:nvPicPr>
          <p:cNvPr id="9" name="Picture 8" descr="wnyywss4 001.JPG"/>
          <p:cNvPicPr>
            <a:picLocks noChangeAspect="1"/>
          </p:cNvPicPr>
          <p:nvPr/>
        </p:nvPicPr>
        <p:blipFill>
          <a:blip r:embed="rId3"/>
          <a:stretch>
            <a:fillRect/>
          </a:stretch>
        </p:blipFill>
        <p:spPr>
          <a:xfrm rot="1036880">
            <a:off x="3200400" y="685800"/>
            <a:ext cx="29464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posters.jpg.JPG"/>
          <p:cNvPicPr>
            <a:picLocks noChangeAspect="1"/>
          </p:cNvPicPr>
          <p:nvPr/>
        </p:nvPicPr>
        <p:blipFill>
          <a:blip r:embed="rId4"/>
          <a:stretch>
            <a:fillRect/>
          </a:stretch>
        </p:blipFill>
        <p:spPr>
          <a:xfrm>
            <a:off x="304800" y="2362200"/>
            <a:ext cx="34544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descr="WNYYWSSDay1 025.JPG"/>
          <p:cNvPicPr>
            <a:picLocks noChangeAspect="1"/>
          </p:cNvPicPr>
          <p:nvPr/>
        </p:nvPicPr>
        <p:blipFill>
          <a:blip r:embed="rId5"/>
          <a:stretch>
            <a:fillRect/>
          </a:stretch>
        </p:blipFill>
        <p:spPr>
          <a:xfrm rot="894075">
            <a:off x="511175" y="4414838"/>
            <a:ext cx="2590800" cy="1943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WNYYWSSDay1 010.JPG"/>
          <p:cNvPicPr>
            <a:picLocks noChangeAspect="1"/>
          </p:cNvPicPr>
          <p:nvPr/>
        </p:nvPicPr>
        <p:blipFill>
          <a:blip r:embed="rId6"/>
          <a:stretch>
            <a:fillRect/>
          </a:stretch>
        </p:blipFill>
        <p:spPr>
          <a:xfrm rot="20275484">
            <a:off x="3594310" y="3564268"/>
            <a:ext cx="27432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4"/>
          <p:cNvSpPr>
            <a:spLocks noGrp="1"/>
          </p:cNvSpPr>
          <p:nvPr>
            <p:ph type="ctrTitle"/>
          </p:nvPr>
        </p:nvSpPr>
        <p:spPr>
          <a:xfrm>
            <a:off x="533400" y="228600"/>
            <a:ext cx="8382000" cy="1219200"/>
          </a:xfrm>
        </p:spPr>
        <p:txBody>
          <a:bodyPr/>
          <a:lstStyle/>
          <a:p>
            <a:r>
              <a:rPr lang="en-US" sz="3600" b="1" dirty="0" smtClean="0"/>
              <a:t>Traits to Focus on During </a:t>
            </a:r>
            <a:br>
              <a:rPr lang="en-US" sz="3600" b="1" dirty="0" smtClean="0"/>
            </a:br>
            <a:r>
              <a:rPr lang="en-US" sz="3600" b="1" dirty="0" smtClean="0"/>
              <a:t>Pre-Writing:</a:t>
            </a:r>
          </a:p>
        </p:txBody>
      </p:sp>
      <p:sp>
        <p:nvSpPr>
          <p:cNvPr id="6" name="Subtitle 5"/>
          <p:cNvSpPr>
            <a:spLocks noGrp="1"/>
          </p:cNvSpPr>
          <p:nvPr>
            <p:ph type="subTitle" idx="1"/>
          </p:nvPr>
        </p:nvSpPr>
        <p:spPr>
          <a:xfrm>
            <a:off x="5562600" y="3505200"/>
            <a:ext cx="3429000" cy="2286000"/>
          </a:xfrm>
        </p:spPr>
        <p:txBody>
          <a:bodyPr rtlCol="0">
            <a:noAutofit/>
          </a:bodyPr>
          <a:lstStyle/>
          <a:p>
            <a:pPr fontAlgn="auto">
              <a:spcAft>
                <a:spcPts val="0"/>
              </a:spcAft>
              <a:buFont typeface="Wingdings" pitchFamily="2" charset="2"/>
              <a:buChar char="q"/>
              <a:defRPr/>
            </a:pPr>
            <a:r>
              <a:rPr lang="en-US" sz="4400" dirty="0" smtClean="0">
                <a:effectLst>
                  <a:outerShdw blurRad="38100" dist="38100" dir="2700000" algn="tl">
                    <a:srgbClr val="000000">
                      <a:alpha val="43137"/>
                    </a:srgbClr>
                  </a:outerShdw>
                </a:effectLst>
              </a:rPr>
              <a:t>IDEAS</a:t>
            </a:r>
          </a:p>
          <a:p>
            <a:pPr fontAlgn="auto">
              <a:spcAft>
                <a:spcPts val="0"/>
              </a:spcAft>
              <a:buFont typeface="Wingdings" pitchFamily="2" charset="2"/>
              <a:buChar char="q"/>
              <a:defRPr/>
            </a:pPr>
            <a:endParaRPr lang="en-US" sz="4400" dirty="0" smtClean="0">
              <a:effectLst>
                <a:outerShdw blurRad="38100" dist="38100" dir="2700000" algn="tl">
                  <a:srgbClr val="000000">
                    <a:alpha val="43137"/>
                  </a:srgbClr>
                </a:outerShdw>
              </a:effectLst>
            </a:endParaRPr>
          </a:p>
          <a:p>
            <a:pPr fontAlgn="auto">
              <a:spcAft>
                <a:spcPts val="0"/>
              </a:spcAft>
              <a:buFont typeface="Wingdings" pitchFamily="2" charset="2"/>
              <a:buChar char="q"/>
              <a:defRPr/>
            </a:pPr>
            <a:r>
              <a:rPr lang="en-US" dirty="0" smtClean="0">
                <a:effectLst>
                  <a:outerShdw blurRad="38100" dist="38100" dir="2700000" algn="tl">
                    <a:srgbClr val="000000">
                      <a:alpha val="43137"/>
                    </a:srgbClr>
                  </a:outerShdw>
                </a:effectLst>
              </a:rPr>
              <a:t>ORGANIZATION</a:t>
            </a:r>
          </a:p>
        </p:txBody>
      </p:sp>
      <p:pic>
        <p:nvPicPr>
          <p:cNvPr id="7" name="Picture 2"/>
          <p:cNvPicPr>
            <a:picLocks noChangeAspect="1" noChangeArrowheads="1"/>
          </p:cNvPicPr>
          <p:nvPr/>
        </p:nvPicPr>
        <p:blipFill>
          <a:blip r:embed="rId2" cstate="print"/>
          <a:srcRect/>
          <a:stretch>
            <a:fillRect/>
          </a:stretch>
        </p:blipFill>
        <p:spPr bwMode="auto">
          <a:xfrm>
            <a:off x="381000" y="2057400"/>
            <a:ext cx="4978400" cy="3733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rtlCol="0">
            <a:noAutofit/>
          </a:bodyPr>
          <a:lstStyle/>
          <a:p>
            <a:pPr fontAlgn="auto">
              <a:spcAft>
                <a:spcPts val="0"/>
              </a:spcAft>
              <a:defRPr/>
            </a:pPr>
            <a:r>
              <a:rPr lang="en-US" sz="4800" b="1" dirty="0" smtClean="0">
                <a:effectLst>
                  <a:outerShdw blurRad="38100" dist="38100" dir="2700000" algn="tl">
                    <a:srgbClr val="000000">
                      <a:alpha val="43137"/>
                    </a:srgbClr>
                  </a:outerShdw>
                </a:effectLst>
              </a:rPr>
              <a:t>IDEAS</a:t>
            </a:r>
            <a:endParaRPr lang="en-US" sz="48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066800"/>
            <a:ext cx="7467600" cy="5407025"/>
          </a:xfrm>
        </p:spPr>
        <p:txBody>
          <a:bodyPr rtlCol="0">
            <a:normAutofit fontScale="70000" lnSpcReduction="20000"/>
          </a:bodyPr>
          <a:lstStyle/>
          <a:p>
            <a:pPr fontAlgn="auto">
              <a:spcAft>
                <a:spcPts val="0"/>
              </a:spcAft>
              <a:buFont typeface="Arial" pitchFamily="34" charset="0"/>
              <a:buChar char="•"/>
              <a:defRPr/>
            </a:pPr>
            <a:r>
              <a:rPr lang="en-US" dirty="0" smtClean="0"/>
              <a:t>Invite or inspire pre-writing activities.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Come from our experiences, our connections, and our previous understandings.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May be generated from artifacts, photographs, movement, music, conversation, guided brainstorming and more…..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Require good writers to select appropriate MODES and to define their PURPOSES.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Move readers from general to more refined topics.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Inspire careful observation.</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Require independent use of higher level thought.</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077200" cy="944562"/>
          </a:xfrm>
          <a:solidFill>
            <a:schemeClr val="tx2"/>
          </a:solidFill>
        </p:spPr>
        <p:txBody>
          <a:bodyPr/>
          <a:lstStyle/>
          <a:p>
            <a:r>
              <a:rPr lang="en-US" smtClean="0">
                <a:solidFill>
                  <a:schemeClr val="bg1"/>
                </a:solidFill>
              </a:rPr>
              <a:t>Considering MODES and PURPOSE</a:t>
            </a:r>
          </a:p>
        </p:txBody>
      </p:sp>
      <p:sp>
        <p:nvSpPr>
          <p:cNvPr id="3" name="Content Placeholder 2"/>
          <p:cNvSpPr>
            <a:spLocks noGrp="1"/>
          </p:cNvSpPr>
          <p:nvPr>
            <p:ph sz="quarter" idx="1"/>
          </p:nvPr>
        </p:nvSpPr>
        <p:spPr>
          <a:xfrm>
            <a:off x="457200" y="1524000"/>
            <a:ext cx="3810000" cy="4949825"/>
          </a:xfrm>
        </p:spPr>
        <p:txBody>
          <a:bodyPr rtlCol="0">
            <a:normAutofit fontScale="62500" lnSpcReduction="20000"/>
          </a:bodyPr>
          <a:lstStyle/>
          <a:p>
            <a:pPr algn="ctr" fontAlgn="auto">
              <a:spcAft>
                <a:spcPts val="0"/>
              </a:spcAft>
              <a:buFont typeface="Arial" pitchFamily="34" charset="0"/>
              <a:buNone/>
              <a:defRPr/>
            </a:pPr>
            <a:r>
              <a:rPr lang="en-US" b="1" u="sng" dirty="0" smtClean="0">
                <a:solidFill>
                  <a:schemeClr val="accent4">
                    <a:lumMod val="75000"/>
                  </a:schemeClr>
                </a:solidFill>
              </a:rPr>
              <a:t>COMMON TEXT TYPES (MODES)</a:t>
            </a: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Narrative</a:t>
            </a: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Information</a:t>
            </a: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Argument</a:t>
            </a: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Procedure</a:t>
            </a:r>
            <a:endParaRPr lang="en-US" b="1" dirty="0" smtClean="0">
              <a:solidFill>
                <a:schemeClr val="accent4">
                  <a:lumMod val="75000"/>
                </a:schemeClr>
              </a:solidFill>
            </a:endParaRP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Poetry </a:t>
            </a:r>
            <a:endParaRPr lang="en-US" b="1" dirty="0" smtClean="0">
              <a:solidFill>
                <a:schemeClr val="accent4">
                  <a:lumMod val="75000"/>
                </a:schemeClr>
              </a:solidFill>
            </a:endParaRP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Test Writing</a:t>
            </a:r>
            <a:endParaRPr lang="en-US" b="1" dirty="0" smtClean="0">
              <a:solidFill>
                <a:schemeClr val="accent4">
                  <a:lumMod val="75000"/>
                </a:schemeClr>
              </a:solidFill>
            </a:endParaRP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r>
              <a:rPr lang="en-US" b="1" dirty="0" smtClean="0">
                <a:solidFill>
                  <a:schemeClr val="accent4">
                    <a:lumMod val="75000"/>
                  </a:schemeClr>
                </a:solidFill>
              </a:rPr>
              <a:t>Hybrid Forms!!!!</a:t>
            </a:r>
            <a:endParaRPr lang="en-US" b="1" dirty="0" smtClean="0">
              <a:solidFill>
                <a:schemeClr val="accent4">
                  <a:lumMod val="75000"/>
                </a:schemeClr>
              </a:solidFill>
            </a:endParaRP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endParaRPr lang="en-US" b="1" dirty="0" smtClean="0">
              <a:solidFill>
                <a:schemeClr val="accent4">
                  <a:lumMod val="75000"/>
                </a:schemeClr>
              </a:solidFill>
            </a:endParaRPr>
          </a:p>
          <a:p>
            <a:pPr algn="ctr" fontAlgn="auto">
              <a:spcAft>
                <a:spcPts val="0"/>
              </a:spcAft>
              <a:buFont typeface="Arial" pitchFamily="34" charset="0"/>
              <a:buNone/>
              <a:defRPr/>
            </a:pPr>
            <a:endParaRPr lang="en-US" dirty="0" smtClean="0"/>
          </a:p>
        </p:txBody>
      </p:sp>
      <p:sp>
        <p:nvSpPr>
          <p:cNvPr id="4" name="Content Placeholder 2"/>
          <p:cNvSpPr txBox="1">
            <a:spLocks/>
          </p:cNvSpPr>
          <p:nvPr/>
        </p:nvSpPr>
        <p:spPr>
          <a:xfrm>
            <a:off x="4495800" y="1752600"/>
            <a:ext cx="3810000" cy="4873625"/>
          </a:xfrm>
          <a:prstGeom prst="rect">
            <a:avLst/>
          </a:prstGeom>
        </p:spPr>
        <p:txBody>
          <a:bodyPr>
            <a:normAutofit/>
          </a:bodyPr>
          <a:lstStyle/>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endParaRPr lang="en-US" sz="2400" dirty="0">
              <a:latin typeface="+mn-lt"/>
              <a:cs typeface="+mn-cs"/>
            </a:endParaRPr>
          </a:p>
        </p:txBody>
      </p:sp>
      <p:sp>
        <p:nvSpPr>
          <p:cNvPr id="5" name="Content Placeholder 2"/>
          <p:cNvSpPr txBox="1">
            <a:spLocks/>
          </p:cNvSpPr>
          <p:nvPr/>
        </p:nvSpPr>
        <p:spPr>
          <a:xfrm>
            <a:off x="4419600" y="1447800"/>
            <a:ext cx="4343400" cy="5026025"/>
          </a:xfrm>
          <a:prstGeom prst="rect">
            <a:avLst/>
          </a:prstGeom>
        </p:spPr>
        <p:txBody>
          <a:bodyPr>
            <a:normAutofit fontScale="85000" lnSpcReduction="20000"/>
          </a:bodyPr>
          <a:lstStyle/>
          <a:p>
            <a:pPr marL="274320" indent="-274320" algn="ctr" fontAlgn="auto">
              <a:spcBef>
                <a:spcPts val="600"/>
              </a:spcBef>
              <a:spcAft>
                <a:spcPts val="0"/>
              </a:spcAft>
              <a:buClr>
                <a:schemeClr val="accent1"/>
              </a:buClr>
              <a:buSzPct val="70000"/>
              <a:buFont typeface="Wingdings"/>
              <a:buNone/>
              <a:defRPr/>
            </a:pPr>
            <a:r>
              <a:rPr lang="en-US" sz="2400" b="1" u="sng" dirty="0">
                <a:solidFill>
                  <a:schemeClr val="accent4">
                    <a:lumMod val="75000"/>
                  </a:schemeClr>
                </a:solidFill>
                <a:latin typeface="+mn-lt"/>
                <a:cs typeface="+mn-cs"/>
              </a:rPr>
              <a:t>COMMON PURPOSES FOR WRITING</a:t>
            </a:r>
          </a:p>
          <a:p>
            <a:pPr marL="274320" indent="-274320" algn="ctr" fontAlgn="auto">
              <a:spcBef>
                <a:spcPts val="600"/>
              </a:spcBef>
              <a:spcAft>
                <a:spcPts val="0"/>
              </a:spcAft>
              <a:buClr>
                <a:schemeClr val="accent1"/>
              </a:buClr>
              <a:buSzPct val="70000"/>
              <a:buFont typeface="Wingdings"/>
              <a:buNone/>
              <a:defRPr/>
            </a:pPr>
            <a:endParaRPr lang="en-US" sz="2400" b="1" u="sng"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a:t>
            </a:r>
            <a:r>
              <a:rPr lang="en-US" sz="2400" b="1" dirty="0" smtClean="0">
                <a:solidFill>
                  <a:schemeClr val="accent4">
                    <a:lumMod val="75000"/>
                  </a:schemeClr>
                </a:solidFill>
                <a:latin typeface="+mn-lt"/>
                <a:cs typeface="+mn-cs"/>
              </a:rPr>
              <a:t>Persuade</a:t>
            </a: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smtClean="0">
                <a:solidFill>
                  <a:schemeClr val="accent4">
                    <a:lumMod val="75000"/>
                  </a:schemeClr>
                </a:solidFill>
                <a:latin typeface="+mn-lt"/>
                <a:cs typeface="+mn-cs"/>
              </a:rPr>
              <a:t>To Claim</a:t>
            </a: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Describe</a:t>
            </a: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Inform</a:t>
            </a: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a:t>
            </a:r>
            <a:r>
              <a:rPr lang="en-US" sz="2400" b="1" dirty="0" smtClean="0">
                <a:solidFill>
                  <a:schemeClr val="accent4">
                    <a:lumMod val="75000"/>
                  </a:schemeClr>
                </a:solidFill>
                <a:latin typeface="+mn-lt"/>
                <a:cs typeface="+mn-cs"/>
              </a:rPr>
              <a:t>Think and Reflect</a:t>
            </a: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a:t>
            </a:r>
            <a:r>
              <a:rPr lang="en-US" sz="2400" b="1" dirty="0" smtClean="0">
                <a:solidFill>
                  <a:schemeClr val="accent4">
                    <a:lumMod val="75000"/>
                  </a:schemeClr>
                </a:solidFill>
                <a:latin typeface="+mn-lt"/>
                <a:cs typeface="+mn-cs"/>
              </a:rPr>
              <a:t>Connect and Collaborate</a:t>
            </a: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endParaRPr lang="en-US" sz="2400" b="1" dirty="0">
              <a:solidFill>
                <a:schemeClr val="accent4">
                  <a:lumMod val="75000"/>
                </a:schemeClr>
              </a:solidFill>
              <a:latin typeface="+mn-lt"/>
              <a:cs typeface="+mn-cs"/>
            </a:endParaRPr>
          </a:p>
          <a:p>
            <a:pPr marL="274320" indent="-274320" algn="ctr" fontAlgn="auto">
              <a:spcBef>
                <a:spcPts val="600"/>
              </a:spcBef>
              <a:spcAft>
                <a:spcPts val="0"/>
              </a:spcAft>
              <a:buClr>
                <a:schemeClr val="accent1"/>
              </a:buClr>
              <a:buSzPct val="70000"/>
              <a:buFont typeface="Wingdings"/>
              <a:buNone/>
              <a:defRPr/>
            </a:pPr>
            <a:r>
              <a:rPr lang="en-US" sz="2400" b="1" dirty="0">
                <a:solidFill>
                  <a:schemeClr val="accent4">
                    <a:lumMod val="75000"/>
                  </a:schemeClr>
                </a:solidFill>
                <a:latin typeface="+mn-lt"/>
                <a:cs typeface="+mn-cs"/>
              </a:rPr>
              <a:t>To Build Collective Intelligence</a:t>
            </a:r>
          </a:p>
          <a:p>
            <a:pPr marL="274320" indent="-274320" algn="ctr" fontAlgn="auto">
              <a:spcBef>
                <a:spcPts val="600"/>
              </a:spcBef>
              <a:spcAft>
                <a:spcPts val="0"/>
              </a:spcAft>
              <a:buClr>
                <a:schemeClr val="accent1"/>
              </a:buClr>
              <a:buSzPct val="70000"/>
              <a:buFont typeface="Wingdings"/>
              <a:buNone/>
              <a:defRPr/>
            </a:pPr>
            <a:endParaRPr lang="en-US" sz="2400" dirty="0">
              <a:latin typeface="+mn-lt"/>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2028" y="228600"/>
            <a:ext cx="4107547" cy="30806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7627" y="3537588"/>
            <a:ext cx="3352800" cy="2514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185309">
            <a:off x="369117" y="2769906"/>
            <a:ext cx="2774157" cy="3698875"/>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a:extLst/>
        </p:spPr>
      </p:pic>
      <p:pic>
        <p:nvPicPr>
          <p:cNvPr id="5" name="Content Placeholder 4" descr="WNYYWSSDAY2A 043.JPG"/>
          <p:cNvPicPr>
            <a:picLocks noGrp="1" noChangeAspect="1"/>
          </p:cNvPicPr>
          <p:nvPr>
            <p:ph idx="1"/>
          </p:nvPr>
        </p:nvPicPr>
        <p:blipFill>
          <a:blip r:embed="rId6"/>
          <a:stretch>
            <a:fillRect/>
          </a:stretch>
        </p:blipFill>
        <p:spPr>
          <a:xfrm rot="425567">
            <a:off x="5790367" y="2684987"/>
            <a:ext cx="2895600" cy="38687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122" name="Title 1"/>
          <p:cNvSpPr>
            <a:spLocks noGrp="1"/>
          </p:cNvSpPr>
          <p:nvPr>
            <p:ph type="title"/>
          </p:nvPr>
        </p:nvSpPr>
        <p:spPr>
          <a:xfrm>
            <a:off x="353292" y="2249705"/>
            <a:ext cx="8229600" cy="1143000"/>
          </a:xfrm>
          <a:solidFill>
            <a:schemeClr val="accent1"/>
          </a:solidFill>
        </p:spPr>
        <p:txBody>
          <a:bodyPr/>
          <a:lstStyle/>
          <a:p>
            <a:r>
              <a:rPr lang="en-US" dirty="0" smtClean="0"/>
              <a:t>We Connect Through Our Stories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8229600" cy="1143000"/>
          </a:xfrm>
        </p:spPr>
        <p:txBody>
          <a:bodyPr/>
          <a:lstStyle/>
          <a:p>
            <a:r>
              <a:rPr lang="en-US" dirty="0" smtClean="0"/>
              <a:t>How Do We Help Writers Generate Their </a:t>
            </a:r>
            <a:r>
              <a:rPr lang="en-US" b="1" dirty="0" smtClean="0"/>
              <a:t>OWN</a:t>
            </a:r>
            <a:r>
              <a:rPr lang="en-US" dirty="0" smtClean="0"/>
              <a:t> Innovative Ideas?</a:t>
            </a:r>
            <a:endParaRPr lang="en-US" dirty="0"/>
          </a:p>
        </p:txBody>
      </p:sp>
    </p:spTree>
    <p:extLst>
      <p:ext uri="{BB962C8B-B14F-4D97-AF65-F5344CB8AC3E}">
        <p14:creationId xmlns:p14="http://schemas.microsoft.com/office/powerpoint/2010/main" val="9555372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806830" y="381000"/>
            <a:ext cx="2727570" cy="5334000"/>
          </a:xfrm>
        </p:spPr>
        <p:txBody>
          <a:bodyPr/>
          <a:lstStyle/>
          <a:p>
            <a:r>
              <a:rPr lang="en-US" sz="3600" b="1" dirty="0" smtClean="0">
                <a:effectLst>
                  <a:outerShdw blurRad="38100" dist="38100" dir="2700000" algn="tl">
                    <a:srgbClr val="000000">
                      <a:alpha val="43137"/>
                    </a:srgbClr>
                  </a:outerShdw>
                </a:effectLst>
              </a:rPr>
              <a:t>And how do we intervene when writers struggle to generate their own ideas?</a:t>
            </a:r>
            <a:endParaRPr lang="en-US" sz="3600" b="1" dirty="0">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685800"/>
            <a:ext cx="5502031"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3937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67600" cy="1143000"/>
          </a:xfrm>
        </p:spPr>
        <p:txBody>
          <a:bodyPr rtlCol="0">
            <a:normAutofit/>
          </a:bodyPr>
          <a:lstStyle/>
          <a:p>
            <a:pPr fontAlgn="auto">
              <a:spcAft>
                <a:spcPts val="0"/>
              </a:spcAft>
              <a:defRPr/>
            </a:pPr>
            <a:r>
              <a:rPr lang="en-US" sz="6000" b="1" dirty="0" smtClean="0">
                <a:effectLst>
                  <a:outerShdw blurRad="38100" dist="38100" dir="2700000" algn="tl">
                    <a:srgbClr val="000000">
                      <a:alpha val="43137"/>
                    </a:srgbClr>
                  </a:outerShdw>
                </a:effectLst>
              </a:rPr>
              <a:t>Organization</a:t>
            </a:r>
            <a:endParaRPr lang="en-US" sz="6000" b="1" dirty="0">
              <a:effectLst>
                <a:outerShdw blurRad="38100" dist="38100" dir="2700000" algn="tl">
                  <a:srgbClr val="000000">
                    <a:alpha val="43137"/>
                  </a:srgbClr>
                </a:outerShdw>
              </a:effectLst>
            </a:endParaRPr>
          </a:p>
        </p:txBody>
      </p:sp>
      <p:sp>
        <p:nvSpPr>
          <p:cNvPr id="43011" name="Content Placeholder 2"/>
          <p:cNvSpPr>
            <a:spLocks noGrp="1"/>
          </p:cNvSpPr>
          <p:nvPr>
            <p:ph sz="quarter" idx="1"/>
          </p:nvPr>
        </p:nvSpPr>
        <p:spPr>
          <a:xfrm>
            <a:off x="3200400" y="1828800"/>
            <a:ext cx="5257800" cy="4873625"/>
          </a:xfrm>
        </p:spPr>
        <p:txBody>
          <a:bodyPr/>
          <a:lstStyle/>
          <a:p>
            <a:pPr algn="ctr">
              <a:buFont typeface="Arial" charset="0"/>
              <a:buNone/>
            </a:pPr>
            <a:r>
              <a:rPr lang="en-US" dirty="0" smtClean="0"/>
              <a:t>“Organization is what you do </a:t>
            </a:r>
          </a:p>
          <a:p>
            <a:pPr algn="ctr">
              <a:buFont typeface="Arial" charset="0"/>
              <a:buNone/>
            </a:pPr>
            <a:r>
              <a:rPr lang="en-US" dirty="0" smtClean="0"/>
              <a:t>before you do something</a:t>
            </a:r>
          </a:p>
          <a:p>
            <a:pPr algn="ctr">
              <a:buFont typeface="Arial" charset="0"/>
              <a:buNone/>
            </a:pPr>
            <a:r>
              <a:rPr lang="en-US" dirty="0" smtClean="0"/>
              <a:t> so that when you do it </a:t>
            </a:r>
          </a:p>
          <a:p>
            <a:pPr algn="ctr">
              <a:buFont typeface="Arial" charset="0"/>
              <a:buNone/>
            </a:pPr>
            <a:r>
              <a:rPr lang="en-US" dirty="0" smtClean="0"/>
              <a:t>it’s not all mixed up.”</a:t>
            </a:r>
          </a:p>
          <a:p>
            <a:pPr algn="ctr">
              <a:buFont typeface="Arial" charset="0"/>
              <a:buNone/>
            </a:pPr>
            <a:endParaRPr lang="en-US" b="1" dirty="0" smtClean="0"/>
          </a:p>
          <a:p>
            <a:pPr algn="ctr">
              <a:buFont typeface="Arial" charset="0"/>
              <a:buNone/>
            </a:pPr>
            <a:r>
              <a:rPr lang="en-US" b="1" dirty="0" smtClean="0"/>
              <a:t>Winnie the Pooh</a:t>
            </a:r>
          </a:p>
          <a:p>
            <a:pPr algn="ctr">
              <a:buFont typeface="Arial" charset="0"/>
              <a:buNone/>
            </a:pPr>
            <a:endParaRPr lang="en-US" b="1" dirty="0" smtClean="0"/>
          </a:p>
          <a:p>
            <a:pPr algn="ctr">
              <a:buFont typeface="Arial" charset="0"/>
              <a:buNone/>
            </a:pPr>
            <a:endParaRPr lang="en-US" b="1" dirty="0" smtClean="0"/>
          </a:p>
        </p:txBody>
      </p:sp>
      <p:pic>
        <p:nvPicPr>
          <p:cNvPr id="43012" name="Picture 4" descr="http://blog.wired.com/geekdad/images/2009/01/18/pooh_shepard_192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285750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Box 5"/>
          <p:cNvSpPr txBox="1">
            <a:spLocks noChangeArrowheads="1"/>
          </p:cNvSpPr>
          <p:nvPr/>
        </p:nvSpPr>
        <p:spPr bwMode="auto">
          <a:xfrm>
            <a:off x="381000" y="4800600"/>
            <a:ext cx="7162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800"/>
              <a:t>http://blog.wired.com/geekdad/books/index.html</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z="5400" smtClean="0"/>
              <a:t>Organization</a:t>
            </a:r>
          </a:p>
        </p:txBody>
      </p:sp>
      <p:sp>
        <p:nvSpPr>
          <p:cNvPr id="3" name="Content Placeholder 2"/>
          <p:cNvSpPr>
            <a:spLocks noGrp="1"/>
          </p:cNvSpPr>
          <p:nvPr>
            <p:ph sz="quarter" idx="1"/>
          </p:nvPr>
        </p:nvSpPr>
        <p:spPr/>
        <p:txBody>
          <a:bodyPr rtlCol="0">
            <a:normAutofit fontScale="77500" lnSpcReduction="20000"/>
          </a:bodyPr>
          <a:lstStyle/>
          <a:p>
            <a:pPr fontAlgn="auto">
              <a:spcAft>
                <a:spcPts val="0"/>
              </a:spcAft>
              <a:buFont typeface="Arial" pitchFamily="34" charset="0"/>
              <a:buChar char="•"/>
              <a:defRPr/>
            </a:pPr>
            <a:r>
              <a:rPr lang="en-US" dirty="0" smtClean="0"/>
              <a:t>Requires that writers develop an INVITING lead for that provokes questioning and curiosity.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Inspires a body of work that attends to these questions and curiosities in a logical manner. </a:t>
            </a:r>
          </a:p>
          <a:p>
            <a:pPr fontAlgn="auto">
              <a:spcAft>
                <a:spcPts val="0"/>
              </a:spcAft>
              <a:buFont typeface="Arial" pitchFamily="34" charset="0"/>
              <a:buNone/>
              <a:defRPr/>
            </a:pPr>
            <a:endParaRPr lang="en-US" dirty="0" smtClean="0"/>
          </a:p>
          <a:p>
            <a:pPr fontAlgn="auto">
              <a:spcAft>
                <a:spcPts val="0"/>
              </a:spcAft>
              <a:buFont typeface="Arial" pitchFamily="34" charset="0"/>
              <a:buChar char="•"/>
              <a:defRPr/>
            </a:pPr>
            <a:r>
              <a:rPr lang="en-US" dirty="0" smtClean="0"/>
              <a:t>Relies upon smooth transitions and the articulation of turning points and resolutions.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Requires a conclusion that satisfies the questions and curiosities provoked by the lead and may inspire new ones. It does not, however, introduce new information.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2"/>
          <p:cNvSpPr>
            <a:spLocks noGrp="1"/>
          </p:cNvSpPr>
          <p:nvPr>
            <p:ph type="title"/>
          </p:nvPr>
        </p:nvSpPr>
        <p:spPr/>
        <p:txBody>
          <a:bodyPr/>
          <a:lstStyle/>
          <a:p>
            <a:r>
              <a:rPr lang="en-US" smtClean="0"/>
              <a:t>ORGANIZATION</a:t>
            </a:r>
          </a:p>
        </p:txBody>
      </p:sp>
      <p:sp>
        <p:nvSpPr>
          <p:cNvPr id="4" name="Content Placeholder 3"/>
          <p:cNvSpPr>
            <a:spLocks noGrp="1"/>
          </p:cNvSpPr>
          <p:nvPr>
            <p:ph sz="quarter" idx="1"/>
          </p:nvPr>
        </p:nvSpPr>
        <p:spPr>
          <a:solidFill>
            <a:schemeClr val="tx2"/>
          </a:solidFill>
        </p:spPr>
        <p:txBody>
          <a:bodyPr rtlCol="0">
            <a:normAutofit fontScale="85000" lnSpcReduction="20000"/>
          </a:bodyPr>
          <a:lstStyle/>
          <a:p>
            <a:pPr fontAlgn="auto">
              <a:spcAft>
                <a:spcPts val="0"/>
              </a:spcAft>
              <a:buFont typeface="Arial" pitchFamily="34" charset="0"/>
              <a:buNone/>
              <a:defRPr/>
            </a:pPr>
            <a:r>
              <a:rPr lang="en-US" dirty="0" smtClean="0">
                <a:solidFill>
                  <a:schemeClr val="bg1"/>
                </a:solidFill>
              </a:rPr>
              <a:t>WHAT IT IS….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 lead that “hooks” reader and provokes questions.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 core that provides details in a logical manner and transitions between them smoothly.</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An ending that satisfies the questions raised within the work. </a:t>
            </a:r>
            <a:endParaRPr lang="en-US" dirty="0">
              <a:solidFill>
                <a:schemeClr val="bg1"/>
              </a:solidFill>
            </a:endParaRPr>
          </a:p>
        </p:txBody>
      </p:sp>
      <p:sp>
        <p:nvSpPr>
          <p:cNvPr id="5" name="Content Placeholder 4"/>
          <p:cNvSpPr>
            <a:spLocks noGrp="1"/>
          </p:cNvSpPr>
          <p:nvPr>
            <p:ph sz="quarter" idx="2"/>
          </p:nvPr>
        </p:nvSpPr>
        <p:spPr>
          <a:xfrm>
            <a:off x="4648200" y="1600200"/>
            <a:ext cx="4267200" cy="4525963"/>
          </a:xfrm>
        </p:spPr>
        <p:txBody>
          <a:bodyPr rtlCol="0">
            <a:normAutofit fontScale="85000" lnSpcReduction="20000"/>
          </a:bodyPr>
          <a:lstStyle/>
          <a:p>
            <a:pPr fontAlgn="auto">
              <a:spcAft>
                <a:spcPts val="0"/>
              </a:spcAft>
              <a:buFont typeface="Arial" pitchFamily="34" charset="0"/>
              <a:buNone/>
              <a:defRPr/>
            </a:pPr>
            <a:r>
              <a:rPr lang="en-US" dirty="0" smtClean="0">
                <a:solidFill>
                  <a:schemeClr val="accent2">
                    <a:lumMod val="50000"/>
                  </a:schemeClr>
                </a:solidFill>
              </a:rPr>
              <a:t>HOW WE SUPPORT IT…</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Models and mentor texts</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Consuming and “Mapping” Text</a:t>
            </a:r>
          </a:p>
          <a:p>
            <a:pPr fontAlgn="auto">
              <a:spcAft>
                <a:spcPts val="0"/>
              </a:spcAft>
              <a:buFont typeface="Arial" pitchFamily="34" charset="0"/>
              <a:buNone/>
              <a:defRPr/>
            </a:pPr>
            <a:endParaRPr lang="en-US" dirty="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Story boards</a:t>
            </a:r>
          </a:p>
          <a:p>
            <a:pPr fontAlgn="auto">
              <a:spcAft>
                <a:spcPts val="0"/>
              </a:spcAft>
              <a:buFont typeface="Arial" pitchFamily="34" charset="0"/>
              <a:buNone/>
              <a:defRPr/>
            </a:pPr>
            <a:endParaRPr lang="en-US" dirty="0" smtClean="0">
              <a:solidFill>
                <a:schemeClr val="accent2">
                  <a:lumMod val="50000"/>
                </a:schemeClr>
              </a:solidFill>
            </a:endParaRPr>
          </a:p>
          <a:p>
            <a:pPr fontAlgn="auto">
              <a:spcAft>
                <a:spcPts val="0"/>
              </a:spcAft>
              <a:buFont typeface="Arial" pitchFamily="34" charset="0"/>
              <a:buNone/>
              <a:defRPr/>
            </a:pPr>
            <a:r>
              <a:rPr lang="en-US" dirty="0" smtClean="0">
                <a:solidFill>
                  <a:schemeClr val="accent2">
                    <a:lumMod val="50000"/>
                  </a:schemeClr>
                </a:solidFill>
              </a:rPr>
              <a:t>Graphic organizers</a:t>
            </a:r>
          </a:p>
          <a:p>
            <a:pPr fontAlgn="auto">
              <a:spcAft>
                <a:spcPts val="0"/>
              </a:spcAft>
              <a:buFont typeface="Arial" pitchFamily="34" charset="0"/>
              <a:buNone/>
              <a:defRPr/>
            </a:pPr>
            <a:endParaRPr lang="en-US" dirty="0" smtClean="0">
              <a:solidFill>
                <a:schemeClr val="accent2">
                  <a:lumMod val="50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8229600" cy="1143000"/>
          </a:xfrm>
        </p:spPr>
        <p:txBody>
          <a:bodyPr/>
          <a:lstStyle/>
          <a:p>
            <a:r>
              <a:rPr lang="en-US" dirty="0" smtClean="0"/>
              <a:t>How Do We Help </a:t>
            </a:r>
            <a:r>
              <a:rPr lang="en-US" dirty="0" smtClean="0"/>
              <a:t>Writers Organize Their Ideas, and What Can We Do When They Struggle?</a:t>
            </a:r>
            <a:endParaRPr lang="en-US" dirty="0"/>
          </a:p>
        </p:txBody>
      </p:sp>
    </p:spTree>
    <p:extLst>
      <p:ext uri="{BB962C8B-B14F-4D97-AF65-F5344CB8AC3E}">
        <p14:creationId xmlns:p14="http://schemas.microsoft.com/office/powerpoint/2010/main" val="14223021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4"/>
          <p:cNvSpPr>
            <a:spLocks noGrp="1"/>
          </p:cNvSpPr>
          <p:nvPr>
            <p:ph type="title"/>
          </p:nvPr>
        </p:nvSpPr>
        <p:spPr>
          <a:xfrm>
            <a:off x="457200" y="274638"/>
            <a:ext cx="7467600" cy="868362"/>
          </a:xfrm>
        </p:spPr>
        <p:txBody>
          <a:bodyPr/>
          <a:lstStyle/>
          <a:p>
            <a:r>
              <a:rPr lang="en-US" smtClean="0"/>
              <a:t>Traits to Focus On As We Draft</a:t>
            </a:r>
          </a:p>
        </p:txBody>
      </p:sp>
      <p:sp>
        <p:nvSpPr>
          <p:cNvPr id="6" name="Content Placeholder 5"/>
          <p:cNvSpPr>
            <a:spLocks noGrp="1"/>
          </p:cNvSpPr>
          <p:nvPr>
            <p:ph sz="quarter" idx="1"/>
          </p:nvPr>
        </p:nvSpPr>
        <p:spPr/>
        <p:txBody>
          <a:bodyPr rtlCol="0">
            <a:normAutofit/>
          </a:bodyPr>
          <a:lstStyle/>
          <a:p>
            <a:pPr fontAlgn="auto">
              <a:spcAft>
                <a:spcPts val="0"/>
              </a:spcAft>
              <a:buFont typeface="Wingdings" pitchFamily="2" charset="2"/>
              <a:buChar char="q"/>
              <a:defRPr/>
            </a:pPr>
            <a:r>
              <a:rPr lang="en-US" sz="4800" dirty="0" smtClean="0">
                <a:solidFill>
                  <a:schemeClr val="accent1"/>
                </a:solidFill>
              </a:rPr>
              <a:t>IDEAS</a:t>
            </a:r>
          </a:p>
          <a:p>
            <a:pPr fontAlgn="auto">
              <a:spcAft>
                <a:spcPts val="0"/>
              </a:spcAft>
              <a:buFont typeface="Wingdings" pitchFamily="2" charset="2"/>
              <a:buChar char="q"/>
              <a:defRPr/>
            </a:pPr>
            <a:endParaRPr lang="en-US" sz="4800" dirty="0" smtClean="0">
              <a:solidFill>
                <a:schemeClr val="accent1"/>
              </a:solidFill>
            </a:endParaRPr>
          </a:p>
          <a:p>
            <a:pPr fontAlgn="auto">
              <a:spcAft>
                <a:spcPts val="0"/>
              </a:spcAft>
              <a:buFont typeface="Wingdings" pitchFamily="2" charset="2"/>
              <a:buChar char="q"/>
              <a:defRPr/>
            </a:pPr>
            <a:r>
              <a:rPr lang="en-US" sz="4800" dirty="0" smtClean="0">
                <a:solidFill>
                  <a:schemeClr val="accent1"/>
                </a:solidFill>
              </a:rPr>
              <a:t>ORGANIZATION</a:t>
            </a:r>
          </a:p>
          <a:p>
            <a:pPr fontAlgn="auto">
              <a:spcAft>
                <a:spcPts val="0"/>
              </a:spcAft>
              <a:buFont typeface="Wingdings" pitchFamily="2" charset="2"/>
              <a:buChar char="q"/>
              <a:defRPr/>
            </a:pPr>
            <a:endParaRPr lang="en-US" sz="4800" dirty="0" smtClean="0">
              <a:solidFill>
                <a:schemeClr val="accent1"/>
              </a:solidFill>
            </a:endParaRPr>
          </a:p>
          <a:p>
            <a:pPr fontAlgn="auto">
              <a:spcAft>
                <a:spcPts val="0"/>
              </a:spcAft>
              <a:buFont typeface="Wingdings" pitchFamily="2" charset="2"/>
              <a:buChar char="q"/>
              <a:defRPr/>
            </a:pPr>
            <a:r>
              <a:rPr lang="en-US" sz="4800" b="1" dirty="0" smtClean="0">
                <a:solidFill>
                  <a:schemeClr val="accent1"/>
                </a:solidFill>
                <a:effectLst>
                  <a:outerShdw blurRad="38100" dist="38100" dir="2700000" algn="tl">
                    <a:srgbClr val="000000">
                      <a:alpha val="43137"/>
                    </a:srgbClr>
                  </a:outerShdw>
                </a:effectLst>
              </a:rPr>
              <a:t>VOICE</a:t>
            </a:r>
            <a:endParaRPr lang="en-US" sz="4800" b="1" dirty="0">
              <a:solidFill>
                <a:schemeClr val="accent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7467600" cy="1143000"/>
          </a:xfrm>
        </p:spPr>
        <p:txBody>
          <a:bodyPr rtlCol="0">
            <a:noAutofit/>
          </a:bodyPr>
          <a:lstStyle/>
          <a:p>
            <a:pPr fontAlgn="auto">
              <a:spcAft>
                <a:spcPts val="0"/>
              </a:spcAft>
              <a:defRPr/>
            </a:pPr>
            <a:r>
              <a:rPr lang="en-US" sz="8000" b="1" dirty="0" smtClean="0">
                <a:effectLst>
                  <a:outerShdw blurRad="38100" dist="38100" dir="2700000" algn="tl">
                    <a:srgbClr val="000000">
                      <a:alpha val="43137"/>
                    </a:srgbClr>
                  </a:outerShdw>
                </a:effectLst>
              </a:rPr>
              <a:t>VOICE</a:t>
            </a:r>
            <a:endParaRPr lang="en-US" sz="8000" b="1" dirty="0">
              <a:effectLst>
                <a:outerShdw blurRad="38100" dist="38100" dir="2700000" algn="tl">
                  <a:srgbClr val="000000">
                    <a:alpha val="43137"/>
                  </a:srgbClr>
                </a:outerShdw>
              </a:effectLst>
            </a:endParaRPr>
          </a:p>
        </p:txBody>
      </p:sp>
      <p:sp>
        <p:nvSpPr>
          <p:cNvPr id="38915" name="Content Placeholder 2"/>
          <p:cNvSpPr>
            <a:spLocks noGrp="1"/>
          </p:cNvSpPr>
          <p:nvPr>
            <p:ph sz="quarter" idx="1"/>
          </p:nvPr>
        </p:nvSpPr>
        <p:spPr>
          <a:xfrm>
            <a:off x="457200" y="2057400"/>
            <a:ext cx="8001000" cy="4416425"/>
          </a:xfrm>
        </p:spPr>
        <p:txBody>
          <a:bodyPr/>
          <a:lstStyle/>
          <a:p>
            <a:r>
              <a:rPr lang="en-US" smtClean="0"/>
              <a:t>The “sound” of the writer or the speaker.</a:t>
            </a:r>
          </a:p>
          <a:p>
            <a:endParaRPr lang="en-US" smtClean="0"/>
          </a:p>
          <a:p>
            <a:r>
              <a:rPr lang="en-US" smtClean="0"/>
              <a:t>Tone that is appropriate to the task.</a:t>
            </a:r>
          </a:p>
          <a:p>
            <a:endParaRPr lang="en-US" smtClean="0"/>
          </a:p>
          <a:p>
            <a:r>
              <a:rPr lang="en-US" smtClean="0"/>
              <a:t>Commitment to the piece—involvement.</a:t>
            </a:r>
          </a:p>
          <a:p>
            <a:endParaRPr lang="en-US" smtClean="0"/>
          </a:p>
          <a:p>
            <a:r>
              <a:rPr lang="en-US" smtClean="0"/>
              <a:t>Attention to the topic.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7200" b="1" dirty="0" smtClean="0">
                <a:effectLst>
                  <a:outerShdw blurRad="38100" dist="38100" dir="2700000" algn="tl">
                    <a:srgbClr val="000000">
                      <a:alpha val="43137"/>
                    </a:srgbClr>
                  </a:outerShdw>
                </a:effectLst>
              </a:rPr>
              <a:t>Voice</a:t>
            </a:r>
            <a:endParaRPr lang="en-US" sz="72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600200"/>
            <a:ext cx="7467600" cy="4873625"/>
          </a:xfrm>
        </p:spPr>
        <p:txBody>
          <a:bodyPr rtlCol="0">
            <a:normAutofit fontScale="92500" lnSpcReduction="20000"/>
          </a:bodyPr>
          <a:lstStyle/>
          <a:p>
            <a:pPr fontAlgn="auto">
              <a:spcAft>
                <a:spcPts val="0"/>
              </a:spcAft>
              <a:buFont typeface="Arial" pitchFamily="34" charset="0"/>
              <a:buChar char="•"/>
              <a:defRPr/>
            </a:pPr>
            <a:r>
              <a:rPr lang="en-US" dirty="0" smtClean="0"/>
              <a:t>Requires that writers shift the way they speak in response to MODE and PURPOSE.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Invites diversity and complexity.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Built when students take RISKS.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Thrives in a comfortable atmosphere.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Suffers when we overemphasize formulaic processes or models.</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533400"/>
            <a:ext cx="3276600" cy="4267200"/>
          </a:xfrm>
        </p:spPr>
        <p:txBody>
          <a:bodyPr rtlCol="0">
            <a:normAutofit fontScale="90000"/>
          </a:bodyPr>
          <a:lstStyle/>
          <a:p>
            <a:pPr fontAlgn="auto">
              <a:spcAft>
                <a:spcPts val="0"/>
              </a:spcAft>
              <a:defRPr/>
            </a:pPr>
            <a:r>
              <a:rPr lang="en-US" b="1" dirty="0" smtClean="0"/>
              <a:t>Exploring </a:t>
            </a:r>
            <a:br>
              <a:rPr lang="en-US" b="1" dirty="0" smtClean="0"/>
            </a:br>
            <a:r>
              <a:rPr lang="en-US" b="1" dirty="0" smtClean="0"/>
              <a:t>mentor texts</a:t>
            </a:r>
            <a:br>
              <a:rPr lang="en-US" b="1" dirty="0" smtClean="0"/>
            </a:br>
            <a:r>
              <a:rPr lang="en-US" dirty="0" smtClean="0"/>
              <a:t/>
            </a:r>
            <a:br>
              <a:rPr lang="en-US" dirty="0" smtClean="0"/>
            </a:br>
            <a:r>
              <a:rPr lang="en-US" dirty="0" smtClean="0"/>
              <a:t>leads</a:t>
            </a:r>
            <a:br>
              <a:rPr lang="en-US" dirty="0" smtClean="0"/>
            </a:br>
            <a:r>
              <a:rPr lang="en-US" dirty="0" smtClean="0"/>
              <a:t/>
            </a:r>
            <a:br>
              <a:rPr lang="en-US" dirty="0" smtClean="0"/>
            </a:br>
            <a:r>
              <a:rPr lang="en-US" dirty="0" smtClean="0"/>
              <a:t>endings</a:t>
            </a:r>
            <a:br>
              <a:rPr lang="en-US" dirty="0" smtClean="0"/>
            </a:br>
            <a:r>
              <a:rPr lang="en-US" dirty="0" smtClean="0"/>
              <a:t/>
            </a:r>
            <a:br>
              <a:rPr lang="en-US" dirty="0" smtClean="0"/>
            </a:br>
            <a:r>
              <a:rPr lang="en-US" dirty="0" smtClean="0"/>
              <a:t>in-betweens</a:t>
            </a:r>
            <a:endParaRPr lang="en-US" dirty="0"/>
          </a:p>
        </p:txBody>
      </p:sp>
      <p:pic>
        <p:nvPicPr>
          <p:cNvPr id="4" name="Picture 3" descr="001.JPG"/>
          <p:cNvPicPr>
            <a:picLocks noChangeAspect="1"/>
          </p:cNvPicPr>
          <p:nvPr/>
        </p:nvPicPr>
        <p:blipFill>
          <a:blip r:embed="rId2"/>
          <a:stretch>
            <a:fillRect/>
          </a:stretch>
        </p:blipFill>
        <p:spPr>
          <a:xfrm>
            <a:off x="381000" y="609600"/>
            <a:ext cx="5181600" cy="5418138"/>
          </a:xfrm>
          <a:prstGeom prst="rect">
            <a:avLst/>
          </a:prstGeom>
          <a:ln w="38100" cap="sq">
            <a:solidFill>
              <a:schemeClr val="bg2">
                <a:lumMod val="10000"/>
              </a:schemeClr>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533400"/>
            <a:ext cx="2819400" cy="5543669"/>
          </a:xfrm>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21302"/>
            <a:ext cx="2686050" cy="542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rot="21114901">
            <a:off x="3713966" y="1336685"/>
            <a:ext cx="2366137" cy="4524315"/>
          </a:xfrm>
          <a:prstGeom prst="rect">
            <a:avLst/>
          </a:prstGeom>
          <a:solidFill>
            <a:schemeClr val="tx2">
              <a:lumMod val="20000"/>
              <a:lumOff val="80000"/>
            </a:schemeClr>
          </a:solidFill>
          <a:ln>
            <a:solidFill>
              <a:schemeClr val="bg2">
                <a:lumMod val="10000"/>
              </a:schemeClr>
            </a:solidFill>
            <a:prstDash val="dashDot"/>
          </a:ln>
        </p:spPr>
        <p:txBody>
          <a:bodyPr wrap="square" rtlCol="0">
            <a:spAutoFit/>
          </a:bodyPr>
          <a:lstStyle/>
          <a:p>
            <a:r>
              <a:rPr lang="en-US" dirty="0">
                <a:solidFill>
                  <a:schemeClr val="bg2">
                    <a:lumMod val="10000"/>
                  </a:schemeClr>
                </a:solidFill>
                <a:latin typeface="Book Antiqua" pitchFamily="18" charset="0"/>
              </a:rPr>
              <a:t>We believe that all people are born writers and that the act of writing enables us to communicate our needs, raise our voices, connect and learn from others, and heal our lives as well as the world. At Studio, we learn how to honor and support the writer in everyone, because writers make the world a better place.</a:t>
            </a:r>
          </a:p>
        </p:txBody>
      </p:sp>
    </p:spTree>
    <p:extLst>
      <p:ext uri="{BB962C8B-B14F-4D97-AF65-F5344CB8AC3E}">
        <p14:creationId xmlns:p14="http://schemas.microsoft.com/office/powerpoint/2010/main" val="9068072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Writers Need </a:t>
            </a:r>
            <a:r>
              <a:rPr lang="en-US" b="1" dirty="0" smtClean="0">
                <a:effectLst>
                  <a:outerShdw blurRad="38100" dist="38100" dir="2700000" algn="tl">
                    <a:srgbClr val="000000">
                      <a:alpha val="43137"/>
                    </a:srgbClr>
                  </a:outerShdw>
                </a:effectLst>
              </a:rPr>
              <a:t>STRATEGIES</a:t>
            </a:r>
            <a:r>
              <a:rPr lang="en-US" dirty="0" smtClean="0"/>
              <a:t> That Help Them </a:t>
            </a:r>
            <a:r>
              <a:rPr lang="en-US" b="1" dirty="0" smtClean="0">
                <a:effectLst>
                  <a:outerShdw blurRad="38100" dist="38100" dir="2700000" algn="tl">
                    <a:srgbClr val="000000">
                      <a:alpha val="43137"/>
                    </a:srgbClr>
                  </a:outerShdw>
                </a:effectLst>
              </a:rPr>
              <a:t>CRAFT</a:t>
            </a:r>
            <a:r>
              <a:rPr lang="en-US" dirty="0" smtClean="0"/>
              <a:t> Voice</a:t>
            </a:r>
            <a:endParaRPr lang="en-US" dirty="0"/>
          </a:p>
        </p:txBody>
      </p:sp>
      <p:sp>
        <p:nvSpPr>
          <p:cNvPr id="3" name="TextBox 2"/>
          <p:cNvSpPr txBox="1"/>
          <p:nvPr/>
        </p:nvSpPr>
        <p:spPr>
          <a:xfrm>
            <a:off x="685800" y="2133600"/>
            <a:ext cx="7772400" cy="3970318"/>
          </a:xfrm>
          <a:prstGeom prst="rect">
            <a:avLst/>
          </a:prstGeom>
          <a:noFill/>
        </p:spPr>
        <p:txBody>
          <a:bodyPr wrap="square" rtlCol="0">
            <a:spAutoFit/>
          </a:bodyPr>
          <a:lstStyle/>
          <a:p>
            <a:pPr marL="571500" indent="-571500">
              <a:buFont typeface="Arial" pitchFamily="34" charset="0"/>
              <a:buChar char="•"/>
            </a:pPr>
            <a:r>
              <a:rPr lang="en-US" sz="3600" b="1" dirty="0" smtClean="0"/>
              <a:t>Hearing Voices</a:t>
            </a:r>
          </a:p>
          <a:p>
            <a:pPr marL="571500" indent="-571500">
              <a:buFont typeface="Arial" pitchFamily="34" charset="0"/>
              <a:buChar char="•"/>
            </a:pPr>
            <a:endParaRPr lang="en-US" sz="3600" b="1" dirty="0"/>
          </a:p>
          <a:p>
            <a:pPr marL="571500" indent="-571500">
              <a:buFont typeface="Arial" pitchFamily="34" charset="0"/>
              <a:buChar char="•"/>
            </a:pPr>
            <a:r>
              <a:rPr lang="en-US" sz="3600" b="1" dirty="0" smtClean="0"/>
              <a:t>Give-</a:t>
            </a:r>
            <a:r>
              <a:rPr lang="en-US" sz="3600" b="1" dirty="0" err="1" smtClean="0"/>
              <a:t>Aways</a:t>
            </a:r>
            <a:r>
              <a:rPr lang="en-US" sz="3600" b="1" dirty="0" smtClean="0"/>
              <a:t>: </a:t>
            </a:r>
          </a:p>
          <a:p>
            <a:endParaRPr lang="en-US" sz="3600" b="1" dirty="0"/>
          </a:p>
          <a:p>
            <a:pPr marL="571500" indent="-571500">
              <a:buFont typeface="Arial" pitchFamily="34" charset="0"/>
              <a:buChar char="•"/>
            </a:pPr>
            <a:r>
              <a:rPr lang="en-US" sz="3600" b="1" dirty="0" smtClean="0"/>
              <a:t>Add-Ons</a:t>
            </a:r>
          </a:p>
          <a:p>
            <a:pPr marL="571500" indent="-571500">
              <a:buFont typeface="Arial" pitchFamily="34" charset="0"/>
              <a:buChar char="•"/>
            </a:pPr>
            <a:endParaRPr lang="en-US" sz="3600" b="1" dirty="0"/>
          </a:p>
          <a:p>
            <a:pPr marL="571500" indent="-571500">
              <a:buFont typeface="Arial" pitchFamily="34" charset="0"/>
              <a:buChar char="•"/>
            </a:pPr>
            <a:r>
              <a:rPr lang="en-US" sz="3600" b="1" dirty="0" smtClean="0"/>
              <a:t>Messing With Sentences</a:t>
            </a:r>
            <a:endParaRPr lang="en-US" sz="3600" b="1" dirty="0"/>
          </a:p>
        </p:txBody>
      </p:sp>
    </p:spTree>
    <p:extLst>
      <p:ext uri="{BB962C8B-B14F-4D97-AF65-F5344CB8AC3E}">
        <p14:creationId xmlns:p14="http://schemas.microsoft.com/office/powerpoint/2010/main" val="14510739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8229600" cy="1143000"/>
          </a:xfrm>
        </p:spPr>
        <p:txBody>
          <a:bodyPr/>
          <a:lstStyle/>
          <a:p>
            <a:r>
              <a:rPr lang="en-US" dirty="0" smtClean="0"/>
              <a:t>What Do We Do When Writers Struggle to Establish Voice</a:t>
            </a:r>
            <a:r>
              <a:rPr lang="en-US" dirty="0" smtClean="0"/>
              <a:t>?</a:t>
            </a:r>
            <a:endParaRPr lang="en-US" dirty="0"/>
          </a:p>
        </p:txBody>
      </p:sp>
    </p:spTree>
    <p:extLst>
      <p:ext uri="{BB962C8B-B14F-4D97-AF65-F5344CB8AC3E}">
        <p14:creationId xmlns:p14="http://schemas.microsoft.com/office/powerpoint/2010/main" val="25221567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tretch>
            <a:fillRect/>
          </a:stretch>
        </p:blipFill>
        <p:spPr bwMode="auto">
          <a:xfrm>
            <a:off x="707136" y="609600"/>
            <a:ext cx="7577328" cy="5682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a:xfrm>
            <a:off x="1066800" y="5257800"/>
            <a:ext cx="7467600" cy="990600"/>
          </a:xfrm>
          <a:solidFill>
            <a:schemeClr val="accent1"/>
          </a:solidFill>
          <a:ln w="76200">
            <a:solidFill>
              <a:schemeClr val="tx1"/>
            </a:solidFill>
          </a:ln>
        </p:spPr>
        <p:txBody>
          <a:bodyPr rtlCol="0">
            <a:normAutofit/>
          </a:bodyPr>
          <a:lstStyle/>
          <a:p>
            <a:pPr fontAlgn="auto">
              <a:spcAft>
                <a:spcPts val="0"/>
              </a:spcAft>
              <a:defRPr/>
            </a:pPr>
            <a:r>
              <a:rPr lang="en-US" sz="5400" b="1" dirty="0" smtClean="0">
                <a:solidFill>
                  <a:schemeClr val="bg1"/>
                </a:solidFill>
                <a:effectLst>
                  <a:outerShdw blurRad="38100" dist="38100" dir="2700000" algn="tl">
                    <a:srgbClr val="000000">
                      <a:alpha val="43137"/>
                    </a:srgbClr>
                  </a:outerShdw>
                </a:effectLst>
              </a:rPr>
              <a:t>WORD CHOICE</a:t>
            </a:r>
            <a:endParaRPr lang="en-US" sz="5400" b="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5867400" y="2133600"/>
            <a:ext cx="2971800" cy="2667000"/>
          </a:xfrm>
          <a:solidFill>
            <a:schemeClr val="accent1"/>
          </a:solidFill>
        </p:spPr>
        <p:txBody>
          <a:bodyPr rtlCol="0">
            <a:normAutofit fontScale="85000" lnSpcReduction="10000"/>
          </a:bodyPr>
          <a:lstStyle/>
          <a:p>
            <a:pPr fontAlgn="auto">
              <a:spcAft>
                <a:spcPts val="0"/>
              </a:spcAft>
              <a:buFont typeface="Arial" pitchFamily="34" charset="0"/>
              <a:buNone/>
              <a:defRPr/>
            </a:pPr>
            <a:r>
              <a:rPr lang="en-US" dirty="0" smtClean="0">
                <a:solidFill>
                  <a:schemeClr val="bg1"/>
                </a:solidFill>
              </a:rPr>
              <a:t>“The race in writing is not to the swift, but to the original.”</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None/>
              <a:defRPr/>
            </a:pPr>
            <a:r>
              <a:rPr lang="en-US" dirty="0" smtClean="0">
                <a:solidFill>
                  <a:schemeClr val="bg1"/>
                </a:solidFill>
              </a:rPr>
              <a:t>----William Zinsser</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5400" b="1" dirty="0" smtClean="0">
                <a:effectLst>
                  <a:outerShdw blurRad="38100" dist="38100" dir="2700000" algn="tl">
                    <a:srgbClr val="000000">
                      <a:alpha val="43137"/>
                    </a:srgbClr>
                  </a:outerShdw>
                </a:effectLst>
              </a:rPr>
              <a:t>Word Choice</a:t>
            </a:r>
            <a:endParaRPr lang="en-US" sz="54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solidFill>
            <a:schemeClr val="tx2"/>
          </a:solidFill>
        </p:spPr>
        <p:txBody>
          <a:bodyPr rtlCol="0">
            <a:normAutofit fontScale="92500" lnSpcReduction="20000"/>
          </a:bodyPr>
          <a:lstStyle/>
          <a:p>
            <a:pPr fontAlgn="auto">
              <a:spcAft>
                <a:spcPts val="0"/>
              </a:spcAft>
              <a:buFont typeface="Arial" pitchFamily="34" charset="0"/>
              <a:buChar char="•"/>
              <a:defRPr/>
            </a:pPr>
            <a:r>
              <a:rPr lang="en-US" dirty="0" smtClean="0">
                <a:solidFill>
                  <a:schemeClr val="bg1"/>
                </a:solidFill>
              </a:rPr>
              <a:t>Original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Precise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Engaging words</a:t>
            </a:r>
          </a:p>
          <a:p>
            <a:pPr fontAlgn="auto">
              <a:spcAft>
                <a:spcPts val="0"/>
              </a:spcAft>
              <a:buFont typeface="Arial" pitchFamily="34" charset="0"/>
              <a:buNone/>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Varied words</a:t>
            </a:r>
          </a:p>
          <a:p>
            <a:pPr fontAlgn="auto">
              <a:spcAft>
                <a:spcPts val="0"/>
              </a:spcAft>
              <a:buFont typeface="Arial" pitchFamily="34" charset="0"/>
              <a:buChar char="•"/>
              <a:defRPr/>
            </a:pPr>
            <a:endParaRPr lang="en-US" dirty="0" smtClean="0">
              <a:solidFill>
                <a:schemeClr val="bg1"/>
              </a:solidFill>
            </a:endParaRPr>
          </a:p>
          <a:p>
            <a:pPr fontAlgn="auto">
              <a:spcAft>
                <a:spcPts val="0"/>
              </a:spcAft>
              <a:buFont typeface="Arial" pitchFamily="34" charset="0"/>
              <a:buChar char="•"/>
              <a:defRPr/>
            </a:pPr>
            <a:r>
              <a:rPr lang="en-US" dirty="0" smtClean="0">
                <a:solidFill>
                  <a:schemeClr val="bg1"/>
                </a:solidFill>
              </a:rPr>
              <a:t>Attention to dialect and formality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5105400"/>
            <a:ext cx="4657988" cy="914400"/>
          </a:xfrm>
        </p:spPr>
        <p:txBody>
          <a:bodyPr/>
          <a:lstStyle/>
          <a:p>
            <a:r>
              <a:rPr lang="en-US" dirty="0" smtClean="0"/>
              <a:t>Post-It Poetry</a:t>
            </a:r>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07" y="990600"/>
            <a:ext cx="3609826"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3788" y="990600"/>
            <a:ext cx="47752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6749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4800" b="1" dirty="0" smtClean="0">
                <a:effectLst>
                  <a:outerShdw blurRad="38100" dist="38100" dir="2700000" algn="tl">
                    <a:srgbClr val="000000">
                      <a:alpha val="43137"/>
                    </a:srgbClr>
                  </a:outerShdw>
                </a:effectLst>
              </a:rPr>
              <a:t>Sentence fluency</a:t>
            </a:r>
            <a:endParaRPr lang="en-US" sz="48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828800"/>
            <a:ext cx="7467600" cy="4645025"/>
          </a:xfrm>
        </p:spPr>
        <p:txBody>
          <a:bodyPr rtlCol="0">
            <a:normAutofit fontScale="92500" lnSpcReduction="20000"/>
          </a:bodyPr>
          <a:lstStyle/>
          <a:p>
            <a:pPr fontAlgn="auto">
              <a:spcAft>
                <a:spcPts val="0"/>
              </a:spcAft>
              <a:buFont typeface="Arial" pitchFamily="34" charset="0"/>
              <a:buChar char="•"/>
              <a:defRPr/>
            </a:pPr>
            <a:r>
              <a:rPr lang="en-US" dirty="0" smtClean="0"/>
              <a:t>Fluent sentences appeal to the ear and the eye.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They vary in length and structure.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They convey character, emotion, and reveal voice.</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Rhythm, rhyme, and repetition of vowel and consonant sounds effect fluency.</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8229600" cy="1143000"/>
          </a:xfrm>
        </p:spPr>
        <p:txBody>
          <a:bodyPr/>
          <a:lstStyle/>
          <a:p>
            <a:r>
              <a:rPr lang="en-US" dirty="0" smtClean="0"/>
              <a:t>How Do We Help Writers </a:t>
            </a:r>
            <a:r>
              <a:rPr lang="en-US" dirty="0" smtClean="0"/>
              <a:t>Improve Word Choice and Sentence Fluency? </a:t>
            </a:r>
            <a:br>
              <a:rPr lang="en-US" dirty="0" smtClean="0"/>
            </a:br>
            <a:r>
              <a:rPr lang="en-US" dirty="0" smtClean="0"/>
              <a:t/>
            </a:r>
            <a:br>
              <a:rPr lang="en-US" dirty="0" smtClean="0"/>
            </a:br>
            <a:r>
              <a:rPr lang="en-US" dirty="0" smtClean="0"/>
              <a:t>What Do We Do When They Struggle?</a:t>
            </a:r>
            <a:endParaRPr lang="en-US" dirty="0"/>
          </a:p>
        </p:txBody>
      </p:sp>
    </p:spTree>
    <p:extLst>
      <p:ext uri="{BB962C8B-B14F-4D97-AF65-F5344CB8AC3E}">
        <p14:creationId xmlns:p14="http://schemas.microsoft.com/office/powerpoint/2010/main" val="4708244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486400" y="609601"/>
            <a:ext cx="3505200" cy="3352800"/>
          </a:xfrm>
        </p:spPr>
        <p:txBody>
          <a:bodyPr rtlCol="0">
            <a:normAutofit fontScale="92500" lnSpcReduction="10000"/>
          </a:bodyPr>
          <a:lstStyle/>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Beyond </a:t>
            </a:r>
          </a:p>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Peer-Conferencing:</a:t>
            </a:r>
          </a:p>
          <a:p>
            <a:pPr algn="ctr" fontAlgn="auto">
              <a:spcAft>
                <a:spcPts val="0"/>
              </a:spcAft>
              <a:buFont typeface="Arial" pitchFamily="34" charset="0"/>
              <a:buNone/>
              <a:defRPr/>
            </a:pPr>
            <a:r>
              <a:rPr lang="en-US" sz="2400" b="1" dirty="0" smtClean="0">
                <a:solidFill>
                  <a:schemeClr val="accent4">
                    <a:lumMod val="75000"/>
                  </a:schemeClr>
                </a:solidFill>
                <a:effectLst>
                  <a:outerShdw blurRad="38100" dist="38100" dir="2700000" algn="tl">
                    <a:srgbClr val="000000">
                      <a:alpha val="43137"/>
                    </a:srgbClr>
                  </a:outerShdw>
                </a:effectLst>
              </a:rPr>
              <a:t>Peer Review</a:t>
            </a:r>
          </a:p>
          <a:p>
            <a:pPr algn="ctr" fontAlgn="auto">
              <a:spcAft>
                <a:spcPts val="0"/>
              </a:spcAft>
              <a:buFont typeface="Arial" pitchFamily="34" charset="0"/>
              <a:buNone/>
              <a:defRPr/>
            </a:pPr>
            <a:endParaRPr lang="en-US" sz="2400" b="1" dirty="0" smtClean="0">
              <a:solidFill>
                <a:schemeClr val="accent4">
                  <a:lumMod val="75000"/>
                </a:schemeClr>
              </a:solidFill>
            </a:endParaRPr>
          </a:p>
          <a:p>
            <a:pPr algn="ctr" fontAlgn="auto">
              <a:spcAft>
                <a:spcPts val="0"/>
              </a:spcAft>
              <a:buFont typeface="Arial" pitchFamily="34" charset="0"/>
              <a:buNone/>
              <a:defRPr/>
            </a:pPr>
            <a:r>
              <a:rPr lang="en-US" sz="2400" dirty="0" smtClean="0">
                <a:solidFill>
                  <a:schemeClr val="accent4">
                    <a:lumMod val="75000"/>
                  </a:schemeClr>
                </a:solidFill>
              </a:rPr>
              <a:t>Processes</a:t>
            </a:r>
          </a:p>
          <a:p>
            <a:pPr algn="ctr" fontAlgn="auto">
              <a:spcAft>
                <a:spcPts val="0"/>
              </a:spcAft>
              <a:buFont typeface="Arial" pitchFamily="34" charset="0"/>
              <a:buNone/>
              <a:defRPr/>
            </a:pPr>
            <a:r>
              <a:rPr lang="en-US" sz="2400" dirty="0" smtClean="0">
                <a:solidFill>
                  <a:schemeClr val="accent4">
                    <a:lumMod val="75000"/>
                  </a:schemeClr>
                </a:solidFill>
              </a:rPr>
              <a:t>Modeling With Fishbowl </a:t>
            </a:r>
          </a:p>
          <a:p>
            <a:pPr algn="ctr" fontAlgn="auto">
              <a:spcAft>
                <a:spcPts val="0"/>
              </a:spcAft>
              <a:buFont typeface="Arial" pitchFamily="34" charset="0"/>
              <a:buNone/>
              <a:defRPr/>
            </a:pPr>
            <a:r>
              <a:rPr lang="en-US" sz="2400" dirty="0" smtClean="0">
                <a:solidFill>
                  <a:schemeClr val="accent4">
                    <a:lumMod val="75000"/>
                  </a:schemeClr>
                </a:solidFill>
              </a:rPr>
              <a:t>Assessment</a:t>
            </a:r>
          </a:p>
          <a:p>
            <a:pPr algn="ctr" fontAlgn="auto">
              <a:spcAft>
                <a:spcPts val="0"/>
              </a:spcAft>
              <a:buFont typeface="Arial" pitchFamily="34" charset="0"/>
              <a:buNone/>
              <a:defRPr/>
            </a:pPr>
            <a:r>
              <a:rPr lang="en-US" sz="2400" dirty="0" smtClean="0">
                <a:solidFill>
                  <a:schemeClr val="accent4">
                    <a:lumMod val="75000"/>
                  </a:schemeClr>
                </a:solidFill>
              </a:rPr>
              <a:t>Intervention</a:t>
            </a:r>
          </a:p>
          <a:p>
            <a:pPr algn="ctr" fontAlgn="auto">
              <a:spcAft>
                <a:spcPts val="0"/>
              </a:spcAft>
              <a:buFont typeface="Arial" pitchFamily="34" charset="0"/>
              <a:buNone/>
              <a:defRPr/>
            </a:pPr>
            <a:r>
              <a:rPr lang="en-US" sz="2400" dirty="0" smtClean="0">
                <a:solidFill>
                  <a:schemeClr val="accent4">
                    <a:lumMod val="75000"/>
                  </a:schemeClr>
                </a:solidFill>
              </a:rPr>
              <a:t>Coaching With Push/Pause</a:t>
            </a:r>
          </a:p>
        </p:txBody>
      </p:sp>
      <p:pic>
        <p:nvPicPr>
          <p:cNvPr id="4" name="Picture 3" descr="WNYYWSSC4 041.JPG"/>
          <p:cNvPicPr>
            <a:picLocks noChangeAspect="1"/>
          </p:cNvPicPr>
          <p:nvPr/>
        </p:nvPicPr>
        <p:blipFill>
          <a:blip r:embed="rId2"/>
          <a:stretch>
            <a:fillRect/>
          </a:stretch>
        </p:blipFill>
        <p:spPr>
          <a:xfrm>
            <a:off x="203200" y="990600"/>
            <a:ext cx="5384800" cy="4038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7924800" cy="1143000"/>
          </a:xfrm>
        </p:spPr>
        <p:txBody>
          <a:bodyPr rtlCol="0">
            <a:normAutofit/>
          </a:bodyPr>
          <a:lstStyle/>
          <a:p>
            <a:pPr fontAlgn="auto">
              <a:spcAft>
                <a:spcPts val="0"/>
              </a:spcAft>
              <a:defRPr/>
            </a:pPr>
            <a:r>
              <a:rPr lang="en-US" sz="3200" b="1" dirty="0" smtClean="0">
                <a:effectLst>
                  <a:outerShdw blurRad="38100" dist="38100" dir="2700000" algn="tl">
                    <a:srgbClr val="000000">
                      <a:alpha val="43137"/>
                    </a:srgbClr>
                  </a:outerShdw>
                </a:effectLst>
              </a:rPr>
              <a:t>Traits to Focus On During Peer-Review</a:t>
            </a:r>
            <a:endParaRPr lang="en-US" sz="3200" b="1" dirty="0">
              <a:effectLst>
                <a:outerShdw blurRad="38100" dist="38100" dir="2700000" algn="tl">
                  <a:srgbClr val="000000">
                    <a:alpha val="43137"/>
                  </a:srgbClr>
                </a:outerShdw>
              </a:effectLst>
            </a:endParaRPr>
          </a:p>
        </p:txBody>
      </p:sp>
      <p:sp>
        <p:nvSpPr>
          <p:cNvPr id="6" name="Content Placeholder 5"/>
          <p:cNvSpPr>
            <a:spLocks noGrp="1"/>
          </p:cNvSpPr>
          <p:nvPr>
            <p:ph sz="quarter" idx="1"/>
          </p:nvPr>
        </p:nvSpPr>
        <p:spPr>
          <a:xfrm>
            <a:off x="457200" y="1828800"/>
            <a:ext cx="7467600" cy="4645025"/>
          </a:xfrm>
        </p:spPr>
        <p:txBody>
          <a:bodyPr rtlCol="0">
            <a:normAutofit fontScale="92500" lnSpcReduction="10000"/>
          </a:bodyPr>
          <a:lstStyle/>
          <a:p>
            <a:pPr fontAlgn="auto">
              <a:spcAft>
                <a:spcPts val="0"/>
              </a:spcAft>
              <a:buFont typeface="Wingdings" pitchFamily="2" charset="2"/>
              <a:buChar char="q"/>
              <a:defRPr/>
            </a:pPr>
            <a:r>
              <a:rPr lang="en-US" dirty="0" smtClean="0">
                <a:solidFill>
                  <a:schemeClr val="accent1"/>
                </a:solidFill>
              </a:rPr>
              <a:t>IDEAS</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VOICE</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ORGANIZATION</a:t>
            </a:r>
          </a:p>
          <a:p>
            <a:pPr fontAlgn="auto">
              <a:spcAft>
                <a:spcPts val="0"/>
              </a:spcAft>
              <a:buFont typeface="Arial" pitchFamily="34" charset="0"/>
              <a:buNone/>
              <a:defRPr/>
            </a:pPr>
            <a:endParaRPr lang="en-US" dirty="0" smtClean="0">
              <a:solidFill>
                <a:schemeClr val="accent1"/>
              </a:solidFill>
            </a:endParaRPr>
          </a:p>
          <a:p>
            <a:pPr fontAlgn="auto">
              <a:spcAft>
                <a:spcPts val="0"/>
              </a:spcAft>
              <a:buFont typeface="Wingdings" pitchFamily="2" charset="2"/>
              <a:buChar char="q"/>
              <a:defRPr/>
            </a:pPr>
            <a:r>
              <a:rPr lang="en-US" b="1" dirty="0" smtClean="0">
                <a:solidFill>
                  <a:schemeClr val="accent1"/>
                </a:solidFill>
                <a:effectLst>
                  <a:outerShdw blurRad="38100" dist="38100" dir="2700000" algn="tl">
                    <a:srgbClr val="000000">
                      <a:alpha val="43137"/>
                    </a:srgbClr>
                  </a:outerShdw>
                </a:effectLst>
              </a:rPr>
              <a:t>WORD CHOICE</a:t>
            </a:r>
          </a:p>
          <a:p>
            <a:pPr fontAlgn="auto">
              <a:spcAft>
                <a:spcPts val="0"/>
              </a:spcAft>
              <a:buFont typeface="Wingdings" pitchFamily="2" charset="2"/>
              <a:buChar char="q"/>
              <a:defRPr/>
            </a:pPr>
            <a:endParaRPr lang="en-US" b="1" dirty="0" smtClean="0">
              <a:solidFill>
                <a:schemeClr val="accent1"/>
              </a:solidFill>
              <a:effectLst>
                <a:outerShdw blurRad="38100" dist="38100" dir="2700000" algn="tl">
                  <a:srgbClr val="000000">
                    <a:alpha val="43137"/>
                  </a:srgbClr>
                </a:outerShdw>
              </a:effectLst>
            </a:endParaRPr>
          </a:p>
          <a:p>
            <a:pPr fontAlgn="auto">
              <a:spcAft>
                <a:spcPts val="0"/>
              </a:spcAft>
              <a:buFont typeface="Wingdings" pitchFamily="2" charset="2"/>
              <a:buChar char="q"/>
              <a:defRPr/>
            </a:pPr>
            <a:r>
              <a:rPr lang="en-US" b="1" dirty="0" smtClean="0">
                <a:solidFill>
                  <a:schemeClr val="accent1"/>
                </a:solidFill>
                <a:effectLst>
                  <a:outerShdw blurRad="38100" dist="38100" dir="2700000" algn="tl">
                    <a:srgbClr val="000000">
                      <a:alpha val="43137"/>
                    </a:srgbClr>
                  </a:outerShdw>
                </a:effectLst>
              </a:rPr>
              <a:t>SENTENCE FLUENCY</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867400" y="1219200"/>
            <a:ext cx="3124200" cy="3733800"/>
          </a:xfrm>
        </p:spPr>
        <p:txBody>
          <a:bodyPr rtlCol="0">
            <a:noAutofit/>
          </a:bodyPr>
          <a:lstStyle/>
          <a:p>
            <a:pPr algn="ctr" fontAlgn="auto">
              <a:spcAft>
                <a:spcPts val="0"/>
              </a:spcAft>
              <a:buFont typeface="Arial" pitchFamily="34" charset="0"/>
              <a:buNone/>
              <a:defRPr/>
            </a:pPr>
            <a:r>
              <a:rPr lang="en-US" sz="2800" b="1" dirty="0" smtClean="0">
                <a:solidFill>
                  <a:schemeClr val="accent4">
                    <a:lumMod val="75000"/>
                  </a:schemeClr>
                </a:solidFill>
                <a:effectLst>
                  <a:outerShdw blurRad="38100" dist="38100" dir="2700000" algn="tl">
                    <a:srgbClr val="000000">
                      <a:alpha val="43137"/>
                    </a:srgbClr>
                  </a:outerShdw>
                </a:effectLst>
              </a:rPr>
              <a:t>EDITING</a:t>
            </a:r>
          </a:p>
          <a:p>
            <a:pPr algn="ctr" fontAlgn="auto">
              <a:spcAft>
                <a:spcPts val="0"/>
              </a:spcAft>
              <a:buFont typeface="Arial" pitchFamily="34" charset="0"/>
              <a:buNone/>
              <a:defRPr/>
            </a:pPr>
            <a:endParaRPr lang="en-US" sz="2800" dirty="0" smtClean="0">
              <a:solidFill>
                <a:schemeClr val="accent4">
                  <a:lumMod val="75000"/>
                </a:schemeClr>
              </a:solidFill>
            </a:endParaRPr>
          </a:p>
          <a:p>
            <a:pPr algn="ctr" fontAlgn="auto">
              <a:spcAft>
                <a:spcPts val="0"/>
              </a:spcAft>
              <a:buFont typeface="Arial" pitchFamily="34" charset="0"/>
              <a:buNone/>
              <a:defRPr/>
            </a:pPr>
            <a:r>
              <a:rPr lang="en-US" sz="2800" dirty="0" smtClean="0">
                <a:solidFill>
                  <a:schemeClr val="accent4">
                    <a:lumMod val="75000"/>
                  </a:schemeClr>
                </a:solidFill>
              </a:rPr>
              <a:t>How are YOU strong as an editor?</a:t>
            </a:r>
          </a:p>
          <a:p>
            <a:pPr algn="ctr" fontAlgn="auto">
              <a:spcAft>
                <a:spcPts val="0"/>
              </a:spcAft>
              <a:buFont typeface="Arial" pitchFamily="34" charset="0"/>
              <a:buNone/>
              <a:defRPr/>
            </a:pPr>
            <a:endParaRPr lang="en-US" sz="2800" dirty="0" smtClean="0">
              <a:solidFill>
                <a:schemeClr val="accent4">
                  <a:lumMod val="75000"/>
                </a:schemeClr>
              </a:solidFill>
            </a:endParaRPr>
          </a:p>
          <a:p>
            <a:pPr algn="ctr" fontAlgn="auto">
              <a:spcAft>
                <a:spcPts val="0"/>
              </a:spcAft>
              <a:buFont typeface="Arial" pitchFamily="34" charset="0"/>
              <a:buNone/>
              <a:defRPr/>
            </a:pPr>
            <a:r>
              <a:rPr lang="en-US" sz="2800" dirty="0" smtClean="0">
                <a:solidFill>
                  <a:schemeClr val="accent4">
                    <a:lumMod val="75000"/>
                  </a:schemeClr>
                </a:solidFill>
              </a:rPr>
              <a:t>Differentiating the peer-editing process</a:t>
            </a:r>
            <a:endParaRPr lang="en-US" sz="2800" dirty="0">
              <a:solidFill>
                <a:schemeClr val="accent4">
                  <a:lumMod val="75000"/>
                </a:schemeClr>
              </a:solidFill>
            </a:endParaRPr>
          </a:p>
        </p:txBody>
      </p:sp>
      <p:pic>
        <p:nvPicPr>
          <p:cNvPr id="8" name="Content Placeholder 7" descr="WNYYWSSC4 012 - Copy.JPG"/>
          <p:cNvPicPr>
            <a:picLocks noGrp="1" noChangeAspect="1"/>
          </p:cNvPicPr>
          <p:nvPr>
            <p:ph sz="quarter" idx="1"/>
          </p:nvPr>
        </p:nvPicPr>
        <p:blipFill>
          <a:blip r:embed="rId2"/>
          <a:stretch>
            <a:fillRect/>
          </a:stretch>
        </p:blipFill>
        <p:spPr>
          <a:xfrm>
            <a:off x="304800" y="1323975"/>
            <a:ext cx="5143500" cy="3857625"/>
          </a:xfrm>
          <a:ln w="38100" cap="sq">
            <a:solidFill>
              <a:schemeClr val="bg2">
                <a:lumMod val="10000"/>
              </a:schemeClr>
            </a:solidFill>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We All Need to Leave Our Mark on the World</a:t>
            </a:r>
            <a:endParaRPr lang="en-US" sz="3200" b="1" dirty="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462087"/>
            <a:ext cx="6096000" cy="457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Rectangle 6"/>
          <p:cNvSpPr>
            <a:spLocks noChangeArrowheads="1"/>
          </p:cNvSpPr>
          <p:nvPr/>
        </p:nvSpPr>
        <p:spPr bwMode="auto">
          <a:xfrm>
            <a:off x="3660647" y="6164335"/>
            <a:ext cx="212750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cs typeface="Arial" charset="0"/>
              </a:rPr>
              <a:t>http://tinyurl.com/27u6wa8</a:t>
            </a:r>
            <a:endParaRPr kumimoji="0" lang="en-US" sz="1800" b="0"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07626163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7467600" cy="868362"/>
          </a:xfrm>
        </p:spPr>
        <p:txBody>
          <a:bodyPr rtlCol="0">
            <a:normAutofit/>
          </a:bodyPr>
          <a:lstStyle/>
          <a:p>
            <a:pPr fontAlgn="auto">
              <a:spcAft>
                <a:spcPts val="0"/>
              </a:spcAft>
              <a:defRPr/>
            </a:pPr>
            <a:r>
              <a:rPr lang="en-US" sz="3600" b="1" dirty="0" smtClean="0">
                <a:effectLst>
                  <a:outerShdw blurRad="38100" dist="38100" dir="2700000" algn="tl">
                    <a:srgbClr val="000000">
                      <a:alpha val="43137"/>
                    </a:srgbClr>
                  </a:outerShdw>
                </a:effectLst>
              </a:rPr>
              <a:t>Traits to Focus On As We Edit</a:t>
            </a:r>
            <a:endParaRPr lang="en-US" sz="3600" b="1" dirty="0">
              <a:effectLst>
                <a:outerShdw blurRad="38100" dist="38100" dir="2700000" algn="tl">
                  <a:srgbClr val="000000">
                    <a:alpha val="43137"/>
                  </a:srgbClr>
                </a:outerShdw>
              </a:effectLst>
            </a:endParaRPr>
          </a:p>
        </p:txBody>
      </p:sp>
      <p:sp>
        <p:nvSpPr>
          <p:cNvPr id="6" name="Content Placeholder 5"/>
          <p:cNvSpPr>
            <a:spLocks noGrp="1"/>
          </p:cNvSpPr>
          <p:nvPr>
            <p:ph sz="quarter" idx="1"/>
          </p:nvPr>
        </p:nvSpPr>
        <p:spPr>
          <a:xfrm>
            <a:off x="457200" y="1600200"/>
            <a:ext cx="4038600" cy="4873625"/>
          </a:xfrm>
        </p:spPr>
        <p:txBody>
          <a:bodyPr rtlCol="0">
            <a:normAutofit fontScale="85000" lnSpcReduction="20000"/>
          </a:bodyPr>
          <a:lstStyle/>
          <a:p>
            <a:pPr fontAlgn="auto">
              <a:spcAft>
                <a:spcPts val="0"/>
              </a:spcAft>
              <a:buFont typeface="Wingdings" pitchFamily="2" charset="2"/>
              <a:buChar char="q"/>
              <a:defRPr/>
            </a:pPr>
            <a:r>
              <a:rPr lang="en-US" dirty="0" smtClean="0">
                <a:solidFill>
                  <a:schemeClr val="accent1"/>
                </a:solidFill>
              </a:rPr>
              <a:t>IDEAS</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VOICE</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ORGANIZATION</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WORD CHOICE</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dirty="0" smtClean="0">
                <a:solidFill>
                  <a:schemeClr val="accent1"/>
                </a:solidFill>
              </a:rPr>
              <a:t>SENTENCE FLUENCY</a:t>
            </a:r>
          </a:p>
          <a:p>
            <a:pPr fontAlgn="auto">
              <a:spcAft>
                <a:spcPts val="0"/>
              </a:spcAft>
              <a:buFont typeface="Wingdings" pitchFamily="2" charset="2"/>
              <a:buChar char="q"/>
              <a:defRPr/>
            </a:pPr>
            <a:endParaRPr lang="en-US" dirty="0" smtClean="0">
              <a:solidFill>
                <a:schemeClr val="accent1"/>
              </a:solidFill>
            </a:endParaRPr>
          </a:p>
          <a:p>
            <a:pPr fontAlgn="auto">
              <a:spcAft>
                <a:spcPts val="0"/>
              </a:spcAft>
              <a:buFont typeface="Wingdings" pitchFamily="2" charset="2"/>
              <a:buChar char="q"/>
              <a:defRPr/>
            </a:pPr>
            <a:r>
              <a:rPr lang="en-US" b="1" dirty="0" smtClean="0">
                <a:solidFill>
                  <a:schemeClr val="accent1"/>
                </a:solidFill>
                <a:effectLst>
                  <a:outerShdw blurRad="38100" dist="38100" dir="2700000" algn="tl">
                    <a:srgbClr val="000000">
                      <a:alpha val="43137"/>
                    </a:srgbClr>
                  </a:outerShdw>
                </a:effectLst>
              </a:rPr>
              <a:t>CONVENTIONS</a:t>
            </a:r>
            <a:endParaRPr lang="en-US" b="1" dirty="0">
              <a:solidFill>
                <a:schemeClr val="accent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CONVENTIONS: </a:t>
            </a:r>
            <a:br>
              <a:rPr lang="en-US" dirty="0" smtClean="0"/>
            </a:br>
            <a:r>
              <a:rPr lang="en-US" dirty="0" smtClean="0"/>
              <a:t>THE LAST CONVERSATION</a:t>
            </a:r>
            <a:endParaRPr lang="en-US" dirty="0"/>
          </a:p>
        </p:txBody>
      </p:sp>
      <p:sp>
        <p:nvSpPr>
          <p:cNvPr id="3" name="Content Placeholder 2"/>
          <p:cNvSpPr>
            <a:spLocks noGrp="1"/>
          </p:cNvSpPr>
          <p:nvPr>
            <p:ph sz="quarter" idx="1"/>
          </p:nvPr>
        </p:nvSpPr>
        <p:spPr>
          <a:xfrm>
            <a:off x="2667000" y="1600200"/>
            <a:ext cx="5867400" cy="4953000"/>
          </a:xfrm>
        </p:spPr>
        <p:txBody>
          <a:bodyPr rtlCol="0">
            <a:normAutofit fontScale="92500" lnSpcReduction="20000"/>
          </a:bodyPr>
          <a:lstStyle/>
          <a:p>
            <a:pPr fontAlgn="auto">
              <a:spcAft>
                <a:spcPts val="0"/>
              </a:spcAft>
              <a:buFont typeface="Arial" pitchFamily="34" charset="0"/>
              <a:buChar char="•"/>
              <a:defRPr/>
            </a:pPr>
            <a:r>
              <a:rPr lang="en-US" dirty="0" smtClean="0"/>
              <a:t>Attending to conventions happens at the END of the writing process. </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Effective writers understand why editing is necessary. Strong writers know that editing isn’t merely about “fixing up” writing.</a:t>
            </a:r>
          </a:p>
          <a:p>
            <a:pPr fontAlgn="auto">
              <a:spcAft>
                <a:spcPts val="0"/>
              </a:spcAft>
              <a:buFont typeface="Arial" pitchFamily="34" charset="0"/>
              <a:buChar char="•"/>
              <a:defRPr/>
            </a:pPr>
            <a:endParaRPr lang="en-US" dirty="0" smtClean="0"/>
          </a:p>
          <a:p>
            <a:pPr fontAlgn="auto">
              <a:spcAft>
                <a:spcPts val="0"/>
              </a:spcAft>
              <a:buFont typeface="Arial" pitchFamily="34" charset="0"/>
              <a:buChar char="•"/>
              <a:defRPr/>
            </a:pPr>
            <a:r>
              <a:rPr lang="en-US" dirty="0" smtClean="0"/>
              <a:t>Edits are intentional, effective, and do not strip the work of voice, ideas, or fluency. They BUILD it.</a:t>
            </a:r>
          </a:p>
        </p:txBody>
      </p:sp>
      <p:pic>
        <p:nvPicPr>
          <p:cNvPr id="54276" name="Picture 2" descr="C:\Users\Angela\AppData\Local\Microsoft\Windows\Temporary Internet Files\Content.IE5\8F8JWT2P\MCj0311816000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133600"/>
            <a:ext cx="2155825"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7461909" y="914400"/>
            <a:ext cx="1668236" cy="5562600"/>
          </a:xfrm>
        </p:spPr>
        <p:txBody>
          <a:bodyPr rtlCol="0">
            <a:normAutofit/>
          </a:bodyPr>
          <a:lstStyle/>
          <a:p>
            <a:pPr algn="ctr" fontAlgn="auto">
              <a:spcAft>
                <a:spcPts val="0"/>
              </a:spcAft>
              <a:buFont typeface="Arial" pitchFamily="34" charset="0"/>
              <a:buNone/>
              <a:defRPr/>
            </a:pPr>
            <a:r>
              <a:rPr lang="en-US" sz="1900" dirty="0" smtClean="0">
                <a:solidFill>
                  <a:schemeClr val="accent4">
                    <a:lumMod val="75000"/>
                  </a:schemeClr>
                </a:solidFill>
                <a:effectLst>
                  <a:outerShdw blurRad="38100" dist="38100" dir="2700000" algn="tl">
                    <a:srgbClr val="000000">
                      <a:alpha val="43137"/>
                    </a:srgbClr>
                  </a:outerShdw>
                </a:effectLst>
              </a:rPr>
              <a:t>PUBLISHING</a:t>
            </a:r>
          </a:p>
          <a:p>
            <a:pPr algn="ctr" fontAlgn="auto">
              <a:spcAft>
                <a:spcPts val="0"/>
              </a:spcAft>
              <a:buFont typeface="Arial" pitchFamily="34" charset="0"/>
              <a:buNone/>
              <a:defRPr/>
            </a:pPr>
            <a:endParaRPr lang="en-US" sz="1900" b="1" dirty="0" smtClean="0">
              <a:solidFill>
                <a:schemeClr val="accent4">
                  <a:lumMod val="75000"/>
                </a:schemeClr>
              </a:solidFill>
            </a:endParaRPr>
          </a:p>
          <a:p>
            <a:pPr algn="ctr" fontAlgn="auto">
              <a:spcAft>
                <a:spcPts val="0"/>
              </a:spcAft>
              <a:buFont typeface="Arial" pitchFamily="34" charset="0"/>
              <a:buNone/>
              <a:defRPr/>
            </a:pPr>
            <a:r>
              <a:rPr lang="en-US" sz="1900" b="1" dirty="0" smtClean="0">
                <a:solidFill>
                  <a:schemeClr val="accent4">
                    <a:lumMod val="75000"/>
                  </a:schemeClr>
                </a:solidFill>
              </a:rPr>
              <a:t>What does this mean to you?</a:t>
            </a:r>
          </a:p>
          <a:p>
            <a:pPr algn="ctr" fontAlgn="auto">
              <a:spcAft>
                <a:spcPts val="0"/>
              </a:spcAft>
              <a:buFont typeface="Arial" pitchFamily="34" charset="0"/>
              <a:buNone/>
              <a:defRPr/>
            </a:pPr>
            <a:endParaRPr lang="en-US" sz="1900" b="1" dirty="0" smtClean="0">
              <a:solidFill>
                <a:schemeClr val="accent4">
                  <a:lumMod val="75000"/>
                </a:schemeClr>
              </a:solidFill>
            </a:endParaRPr>
          </a:p>
          <a:p>
            <a:pPr algn="ctr" fontAlgn="auto">
              <a:spcAft>
                <a:spcPts val="0"/>
              </a:spcAft>
              <a:buFont typeface="Arial" pitchFamily="34" charset="0"/>
              <a:buNone/>
              <a:defRPr/>
            </a:pPr>
            <a:r>
              <a:rPr lang="en-US" sz="1900" b="1" dirty="0" smtClean="0">
                <a:solidFill>
                  <a:schemeClr val="accent4">
                    <a:lumMod val="75000"/>
                  </a:schemeClr>
                </a:solidFill>
              </a:rPr>
              <a:t>How is the definition shifting?</a:t>
            </a:r>
          </a:p>
          <a:p>
            <a:pPr algn="ctr" fontAlgn="auto">
              <a:spcAft>
                <a:spcPts val="0"/>
              </a:spcAft>
              <a:buFont typeface="Arial" pitchFamily="34" charset="0"/>
              <a:buNone/>
              <a:defRPr/>
            </a:pPr>
            <a:endParaRPr lang="en-US" sz="1900" b="1" dirty="0" smtClean="0">
              <a:solidFill>
                <a:schemeClr val="accent4">
                  <a:lumMod val="75000"/>
                </a:schemeClr>
              </a:solidFill>
            </a:endParaRPr>
          </a:p>
          <a:p>
            <a:pPr algn="ctr" fontAlgn="auto">
              <a:spcAft>
                <a:spcPts val="0"/>
              </a:spcAft>
              <a:buFont typeface="Arial" pitchFamily="34" charset="0"/>
              <a:buNone/>
              <a:defRPr/>
            </a:pPr>
            <a:r>
              <a:rPr lang="en-US" sz="1900" b="1" dirty="0" smtClean="0">
                <a:solidFill>
                  <a:schemeClr val="accent4">
                    <a:lumMod val="75000"/>
                  </a:schemeClr>
                </a:solidFill>
              </a:rPr>
              <a:t>What opportunities are available?</a:t>
            </a:r>
          </a:p>
          <a:p>
            <a:pPr algn="ctr" fontAlgn="auto">
              <a:spcAft>
                <a:spcPts val="0"/>
              </a:spcAft>
              <a:buFont typeface="Arial" pitchFamily="34" charset="0"/>
              <a:buNone/>
              <a:defRPr/>
            </a:pPr>
            <a:endParaRPr lang="en-US" sz="2400" dirty="0" smtClean="0"/>
          </a:p>
          <a:p>
            <a:pPr algn="ctr" fontAlgn="auto">
              <a:spcAft>
                <a:spcPts val="0"/>
              </a:spcAft>
              <a:buFont typeface="Arial" pitchFamily="34" charset="0"/>
              <a:buNone/>
              <a:defRPr/>
            </a:pPr>
            <a:endParaRPr lang="en-US" dirty="0"/>
          </a:p>
        </p:txBody>
      </p:sp>
      <p:pic>
        <p:nvPicPr>
          <p:cNvPr id="1026" name="Picture 2" descr="http://wiredinstructor.org/traits/processimages/traitsprocessweb20.gif"/>
          <p:cNvPicPr>
            <a:picLocks noChangeAspect="1" noChangeArrowheads="1"/>
          </p:cNvPicPr>
          <p:nvPr/>
        </p:nvPicPr>
        <p:blipFill>
          <a:blip r:embed="rId2"/>
          <a:srcRect/>
          <a:stretch>
            <a:fillRect/>
          </a:stretch>
        </p:blipFill>
        <p:spPr bwMode="auto">
          <a:xfrm>
            <a:off x="227726" y="762000"/>
            <a:ext cx="7036137"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451250"/>
            <a:ext cx="8763000" cy="6412077"/>
          </a:xfrm>
        </p:spPr>
      </p:pic>
      <p:sp>
        <p:nvSpPr>
          <p:cNvPr id="2" name="Title 1"/>
          <p:cNvSpPr>
            <a:spLocks noGrp="1"/>
          </p:cNvSpPr>
          <p:nvPr>
            <p:ph type="title"/>
          </p:nvPr>
        </p:nvSpPr>
        <p:spPr>
          <a:xfrm>
            <a:off x="457200" y="274638"/>
            <a:ext cx="8229600" cy="487362"/>
          </a:xfrm>
        </p:spPr>
        <p:txBody>
          <a:bodyPr/>
          <a:lstStyle/>
          <a:p>
            <a:r>
              <a:rPr lang="en-US" sz="3200" b="1" dirty="0" smtClean="0">
                <a:effectLst>
                  <a:outerShdw blurRad="38100" dist="38100" dir="2700000" algn="tl">
                    <a:srgbClr val="000000">
                      <a:alpha val="43137"/>
                    </a:srgbClr>
                  </a:outerShdw>
                </a:effectLst>
              </a:rPr>
              <a:t>Try These Innovative Instructional Approaches</a:t>
            </a:r>
            <a:endParaRPr 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252902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907" y="152400"/>
            <a:ext cx="8997711" cy="6946233"/>
          </a:xfrm>
        </p:spPr>
      </p:pic>
    </p:spTree>
    <p:extLst>
      <p:ext uri="{BB962C8B-B14F-4D97-AF65-F5344CB8AC3E}">
        <p14:creationId xmlns:p14="http://schemas.microsoft.com/office/powerpoint/2010/main" val="35642899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sz="quarter" idx="1"/>
          </p:nvPr>
        </p:nvSpPr>
        <p:spPr>
          <a:xfrm>
            <a:off x="457200" y="152400"/>
            <a:ext cx="7924800" cy="533400"/>
          </a:xfrm>
        </p:spPr>
        <p:txBody>
          <a:bodyPr/>
          <a:lstStyle/>
          <a:p>
            <a:pPr algn="ctr">
              <a:buFont typeface="Arial" charset="0"/>
              <a:buNone/>
            </a:pPr>
            <a:r>
              <a:rPr lang="en-US" sz="4400" b="1" dirty="0" smtClean="0"/>
              <a:t>Find the Assessment</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34841" y="1219200"/>
            <a:ext cx="7099808" cy="5324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Shoot Your Data.</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39917" y="1600200"/>
            <a:ext cx="6264165" cy="4525963"/>
          </a:xfrm>
        </p:spPr>
      </p:pic>
    </p:spTree>
    <p:extLst>
      <p:ext uri="{BB962C8B-B14F-4D97-AF65-F5344CB8AC3E}">
        <p14:creationId xmlns:p14="http://schemas.microsoft.com/office/powerpoint/2010/main" val="9664339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09600"/>
            <a:ext cx="8183563" cy="1050925"/>
          </a:xfrm>
        </p:spPr>
        <p:txBody>
          <a:bodyPr/>
          <a:lstStyle/>
          <a:p>
            <a:r>
              <a:rPr lang="en-US" dirty="0" smtClean="0"/>
              <a:t>References</a:t>
            </a:r>
          </a:p>
        </p:txBody>
      </p:sp>
      <p:sp>
        <p:nvSpPr>
          <p:cNvPr id="60419" name="Content Placeholder 2"/>
          <p:cNvSpPr>
            <a:spLocks noGrp="1"/>
          </p:cNvSpPr>
          <p:nvPr>
            <p:ph idx="1"/>
          </p:nvPr>
        </p:nvSpPr>
        <p:spPr>
          <a:xfrm>
            <a:off x="457200" y="1676400"/>
            <a:ext cx="8458200" cy="4800600"/>
          </a:xfrm>
        </p:spPr>
        <p:txBody>
          <a:bodyPr/>
          <a:lstStyle/>
          <a:p>
            <a:pPr>
              <a:buFont typeface="Arial" charset="0"/>
              <a:buNone/>
            </a:pPr>
            <a:r>
              <a:rPr lang="en-US" sz="1800" dirty="0" smtClean="0"/>
              <a:t>Gray, Theresa (2006). </a:t>
            </a:r>
            <a:r>
              <a:rPr lang="en-US" sz="1800" dirty="0" err="1" smtClean="0"/>
              <a:t>Slideshare</a:t>
            </a:r>
            <a:r>
              <a:rPr lang="en-US" sz="1800" dirty="0" smtClean="0"/>
              <a:t>. </a:t>
            </a:r>
            <a:r>
              <a:rPr lang="en-US" sz="1800" i="1" dirty="0" smtClean="0"/>
              <a:t>Writing Frameworks. </a:t>
            </a:r>
            <a:r>
              <a:rPr lang="en-US" sz="1800" dirty="0" smtClean="0"/>
              <a:t>Retrieved January 21, 2009 from: http://www.slideshare.net/TGray/writing-frameworks</a:t>
            </a:r>
            <a:endParaRPr lang="en-US" sz="1800" i="1" dirty="0" smtClean="0"/>
          </a:p>
          <a:p>
            <a:pPr>
              <a:buFont typeface="Arial" charset="0"/>
              <a:buNone/>
            </a:pPr>
            <a:endParaRPr lang="en-US" sz="1800" dirty="0" smtClean="0"/>
          </a:p>
          <a:p>
            <a:pPr>
              <a:buFont typeface="Arial" charset="0"/>
              <a:buNone/>
            </a:pPr>
            <a:r>
              <a:rPr lang="en-US" sz="1800" dirty="0" smtClean="0"/>
              <a:t>Martin-</a:t>
            </a:r>
            <a:r>
              <a:rPr lang="en-US" sz="1800" dirty="0" err="1" smtClean="0"/>
              <a:t>Kniep</a:t>
            </a:r>
            <a:r>
              <a:rPr lang="en-US" sz="1800" dirty="0" smtClean="0"/>
              <a:t>, Giselle O. </a:t>
            </a:r>
            <a:r>
              <a:rPr lang="en-US" sz="1800" b="1" dirty="0" smtClean="0"/>
              <a:t>Communities That Lead, Learn, and Last: Building and Sustaining Educational Expertise. </a:t>
            </a:r>
            <a:r>
              <a:rPr lang="en-US" sz="1800" dirty="0" smtClean="0"/>
              <a:t>California: </a:t>
            </a:r>
            <a:r>
              <a:rPr lang="en-US" sz="1800" dirty="0" err="1" smtClean="0"/>
              <a:t>Jossey</a:t>
            </a:r>
            <a:r>
              <a:rPr lang="en-US" sz="1800" dirty="0" smtClean="0"/>
              <a:t>-Bass, 2008.</a:t>
            </a:r>
          </a:p>
          <a:p>
            <a:pPr>
              <a:buFont typeface="Arial" charset="0"/>
              <a:buNone/>
            </a:pPr>
            <a:endParaRPr lang="en-US" sz="1800" dirty="0" smtClean="0"/>
          </a:p>
          <a:p>
            <a:pPr>
              <a:buFont typeface="Arial" charset="0"/>
              <a:buNone/>
            </a:pPr>
            <a:r>
              <a:rPr lang="en-US" sz="1800" dirty="0" smtClean="0"/>
              <a:t>National Board for Professional Teacher Standards. “What Teachers Should Know and Be Able to Do: The Five Core Propositions.” Retrieved  Aug. 21, 2008 from http://www.nbpts.org/the_standards/the_five_core_propositions</a:t>
            </a:r>
          </a:p>
          <a:p>
            <a:pPr>
              <a:buFont typeface="Arial" charset="0"/>
              <a:buNone/>
            </a:pPr>
            <a:endParaRPr lang="en-US" sz="1800" dirty="0" smtClean="0"/>
          </a:p>
          <a:p>
            <a:pPr>
              <a:buFont typeface="Arial" charset="0"/>
              <a:buNone/>
            </a:pPr>
            <a:r>
              <a:rPr lang="en-US" sz="1800" dirty="0" smtClean="0"/>
              <a:t>Stockman, Angela (2008-Present). </a:t>
            </a:r>
            <a:r>
              <a:rPr lang="en-US" sz="1800" i="1" dirty="0" smtClean="0"/>
              <a:t>WNY Young Writers’ Studio. </a:t>
            </a:r>
            <a:endParaRPr lang="en-US" sz="1800" i="1" dirty="0" smtClean="0"/>
          </a:p>
          <a:p>
            <a:pPr>
              <a:buFont typeface="Arial" charset="0"/>
              <a:buNone/>
            </a:pPr>
            <a:endParaRPr lang="en-US" sz="1800" i="1" dirty="0"/>
          </a:p>
          <a:p>
            <a:pPr>
              <a:buFont typeface="Arial" charset="0"/>
              <a:buNone/>
            </a:pPr>
            <a:r>
              <a:rPr lang="en-US" sz="1800" i="1" dirty="0" smtClean="0"/>
              <a:t>Unless otherwise noted, all photographs were taken by Angela Stockman, who was given permission to use them by the subject and parents, when necessary.</a:t>
            </a:r>
          </a:p>
          <a:p>
            <a:pPr>
              <a:buFont typeface="Arial" charset="0"/>
              <a:buNone/>
            </a:pPr>
            <a:endParaRPr lang="en-US" sz="1800" dirty="0" smtClean="0"/>
          </a:p>
          <a:p>
            <a:pPr>
              <a:buFont typeface="Arial" charset="0"/>
              <a:buNone/>
            </a:pPr>
            <a:endParaRPr lang="en-US" sz="1800" dirty="0" smtClean="0"/>
          </a:p>
          <a:p>
            <a:pPr>
              <a:buFont typeface="Arial" charset="0"/>
              <a:buNone/>
            </a:pPr>
            <a:endParaRPr lang="en-US" sz="1400" dirty="0" smtClean="0"/>
          </a:p>
          <a:p>
            <a:pPr>
              <a:buFont typeface="Arial" charset="0"/>
              <a:buNone/>
            </a:pPr>
            <a:endParaRPr lang="en-US" sz="1400" dirty="0" smtClean="0"/>
          </a:p>
          <a:p>
            <a:pPr>
              <a:buFont typeface="Arial" charset="0"/>
              <a:buNone/>
            </a:pPr>
            <a:endParaRPr lang="en-US" sz="1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71600" y="231016"/>
            <a:ext cx="6477000" cy="646331"/>
          </a:xfrm>
          <a:prstGeom prst="rect">
            <a:avLst/>
          </a:prstGeom>
          <a:noFill/>
        </p:spPr>
        <p:txBody>
          <a:bodyPr wrap="square" rtlCol="0">
            <a:spAutoFit/>
          </a:bodyPr>
          <a:lstStyle/>
          <a:p>
            <a:pPr algn="ctr"/>
            <a:r>
              <a:rPr lang="en-US" sz="3600" b="1" dirty="0" smtClean="0"/>
              <a:t>What Will Yours Be?</a:t>
            </a:r>
            <a:endParaRPr lang="en-US" sz="3600" b="1" dirty="0"/>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00" y="877347"/>
            <a:ext cx="8280400" cy="5723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495300" y="6019800"/>
            <a:ext cx="8229600" cy="381000"/>
          </a:xfrm>
        </p:spPr>
        <p:txBody>
          <a:bodyPr/>
          <a:lstStyle/>
          <a:p>
            <a:pPr marL="0" indent="0" algn="ctr">
              <a:buNone/>
            </a:pPr>
            <a:r>
              <a:rPr lang="en-US" sz="1200" b="1" dirty="0">
                <a:solidFill>
                  <a:schemeClr val="bg1"/>
                </a:solidFill>
              </a:rPr>
              <a:t>http://tinyurl.com/28xbnyz</a:t>
            </a:r>
            <a:endParaRPr lang="en-US" sz="1200" dirty="0">
              <a:solidFill>
                <a:schemeClr val="bg1"/>
              </a:solidFill>
            </a:endParaRPr>
          </a:p>
        </p:txBody>
      </p:sp>
    </p:spTree>
    <p:extLst>
      <p:ext uri="{BB962C8B-B14F-4D97-AF65-F5344CB8AC3E}">
        <p14:creationId xmlns:p14="http://schemas.microsoft.com/office/powerpoint/2010/main" val="12234721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6360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09600" y="533400"/>
            <a:ext cx="8229600" cy="2585323"/>
          </a:xfrm>
          <a:prstGeom prst="rect">
            <a:avLst/>
          </a:prstGeom>
          <a:noFill/>
        </p:spPr>
        <p:txBody>
          <a:bodyPr>
            <a:spAutoFit/>
          </a:bodyPr>
          <a:lstStyle/>
          <a:p>
            <a:pPr algn="ctr" fontAlgn="auto">
              <a:spcBef>
                <a:spcPts val="0"/>
              </a:spcBef>
              <a:spcAft>
                <a:spcPts val="0"/>
              </a:spcAft>
              <a:defRPr/>
            </a:pPr>
            <a:r>
              <a:rPr lang="en-US" sz="5400" b="1" dirty="0" smtClean="0">
                <a:solidFill>
                  <a:schemeClr val="bg1"/>
                </a:solidFill>
                <a:effectLst>
                  <a:glow rad="101600">
                    <a:srgbClr val="FFFF00">
                      <a:alpha val="60000"/>
                    </a:srgbClr>
                  </a:glow>
                  <a:outerShdw blurRad="38100" dist="38100" dir="2700000" algn="tl">
                    <a:srgbClr val="000000">
                      <a:alpha val="43137"/>
                    </a:srgbClr>
                  </a:outerShdw>
                </a:effectLst>
                <a:latin typeface="Rockwell" pitchFamily="18" charset="0"/>
                <a:cs typeface="+mn-cs"/>
              </a:rPr>
              <a:t>What is the difference between real writing and….</a:t>
            </a:r>
            <a:endParaRPr lang="en-US" sz="5400" b="1" dirty="0">
              <a:solidFill>
                <a:schemeClr val="bg1"/>
              </a:solidFill>
              <a:effectLst>
                <a:glow rad="101600">
                  <a:srgbClr val="FFFF00">
                    <a:alpha val="60000"/>
                  </a:srgbClr>
                </a:glow>
                <a:outerShdw blurRad="38100" dist="38100" dir="2700000" algn="tl">
                  <a:srgbClr val="000000">
                    <a:alpha val="43137"/>
                  </a:srgbClr>
                </a:outerShdw>
              </a:effectLst>
              <a:latin typeface="Rockwell" pitchFamily="18" charset="0"/>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228600" y="6400800"/>
            <a:ext cx="8610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000"/>
              <a:t>http://www.flickr.com/photos/sean002/2510540027/</a:t>
            </a:r>
          </a:p>
        </p:txBody>
      </p:sp>
      <p:pic>
        <p:nvPicPr>
          <p:cNvPr id="235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669338"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19100" y="4785848"/>
            <a:ext cx="8229600" cy="923330"/>
          </a:xfrm>
          <a:prstGeom prst="rect">
            <a:avLst/>
          </a:prstGeom>
          <a:noFill/>
        </p:spPr>
        <p:txBody>
          <a:bodyPr>
            <a:spAutoFit/>
          </a:bodyPr>
          <a:lstStyle/>
          <a:p>
            <a:pPr algn="ctr" fontAlgn="auto">
              <a:spcBef>
                <a:spcPts val="0"/>
              </a:spcBef>
              <a:spcAft>
                <a:spcPts val="0"/>
              </a:spcAft>
              <a:defRPr/>
            </a:pPr>
            <a:r>
              <a:rPr lang="en-US" sz="5400" b="1" dirty="0" smtClean="0">
                <a:solidFill>
                  <a:schemeClr val="bg1"/>
                </a:solidFill>
                <a:effectLst>
                  <a:glow rad="101600">
                    <a:srgbClr val="FFFF00">
                      <a:alpha val="60000"/>
                    </a:srgbClr>
                  </a:glow>
                  <a:outerShdw blurRad="38100" dist="38100" dir="2700000" algn="tl">
                    <a:srgbClr val="000000">
                      <a:alpha val="43137"/>
                    </a:srgbClr>
                  </a:outerShdw>
                </a:effectLst>
                <a:latin typeface="Rockwell" pitchFamily="18" charset="0"/>
                <a:cs typeface="+mn-cs"/>
              </a:rPr>
              <a:t>functional writing?</a:t>
            </a:r>
            <a:endParaRPr lang="en-US" sz="5400" b="1" dirty="0">
              <a:solidFill>
                <a:schemeClr val="bg1"/>
              </a:solidFill>
              <a:effectLst>
                <a:glow rad="101600">
                  <a:srgbClr val="FFFF00">
                    <a:alpha val="60000"/>
                  </a:srgbClr>
                </a:glow>
                <a:outerShdw blurRad="38100" dist="38100" dir="2700000" algn="tl">
                  <a:srgbClr val="000000">
                    <a:alpha val="43137"/>
                  </a:srgbClr>
                </a:outerShdw>
              </a:effectLst>
              <a:latin typeface="Rockwell" pitchFamily="18" charset="0"/>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1200</TotalTime>
  <Words>1361</Words>
  <Application>Microsoft Office PowerPoint</Application>
  <PresentationFormat>On-screen Show (4:3)</PresentationFormat>
  <Paragraphs>361</Paragraphs>
  <Slides>67</Slides>
  <Notes>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76" baseType="lpstr">
      <vt:lpstr>Aharoni</vt:lpstr>
      <vt:lpstr>Arial</vt:lpstr>
      <vt:lpstr>Arial Black</vt:lpstr>
      <vt:lpstr>Book Antiqua</vt:lpstr>
      <vt:lpstr>Calibri</vt:lpstr>
      <vt:lpstr>Rockwell</vt:lpstr>
      <vt:lpstr>Wingdings</vt:lpstr>
      <vt:lpstr>Office Theme</vt:lpstr>
      <vt:lpstr>Document</vt:lpstr>
      <vt:lpstr>Nurturing Young Writers in ELA Classrooms: Supporting the Development of Disposition, Process, and Craft</vt:lpstr>
      <vt:lpstr>PowerPoint Presentation</vt:lpstr>
      <vt:lpstr>PowerPoint Presentation</vt:lpstr>
      <vt:lpstr>We Connect Through Our Stories</vt:lpstr>
      <vt:lpstr>PowerPoint Presentation</vt:lpstr>
      <vt:lpstr>We All Need to Leave Our Mark on the World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I’m learning about being a good writer:  WE ACT AND WRITE WITH COURAGE</vt:lpstr>
      <vt:lpstr>WE SEEK UNDERSTANDING BEFORE DOING</vt:lpstr>
      <vt:lpstr>WE PERSEVERE</vt:lpstr>
      <vt:lpstr>WE COLLABORATE</vt:lpstr>
      <vt:lpstr>WE SHARE OUR EXPERTISE</vt:lpstr>
      <vt:lpstr>WE GIVE OF OURSELVES  AND ACT WITH KINDNESS</vt:lpstr>
      <vt:lpstr>WE REFLECT ON WHERE WE’VE BEEN, WHERE WE ARE GOING, AND HOW WE PLAN TO GET THERE</vt:lpstr>
      <vt:lpstr>WE KNOW THAT WRITING  IS OFTEN A SLOW PROCESS</vt:lpstr>
      <vt:lpstr>WE TRY TO DEVELOP BETTER AND BETTER AND BETTER STRATEGIES FOR IMPROVING OUR OWN WORK AND HELPING OTHERS</vt:lpstr>
      <vt:lpstr>WITHIN COMMUNITIES, WE ARE ALL WRITERS AND LEARNERS</vt:lpstr>
      <vt:lpstr>AND ALL OF US MUST TEACH.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Writing is a Process</vt:lpstr>
      <vt:lpstr>PowerPoint Presentation</vt:lpstr>
      <vt:lpstr>Traits to Focus on During  Pre-Writing:</vt:lpstr>
      <vt:lpstr>IDEAS</vt:lpstr>
      <vt:lpstr>Considering MODES and PURPOSE</vt:lpstr>
      <vt:lpstr>How Do We Help Writers Generate Their OWN Innovative Ideas?</vt:lpstr>
      <vt:lpstr>And how do we intervene when writers struggle to generate their own ideas?</vt:lpstr>
      <vt:lpstr>Organization</vt:lpstr>
      <vt:lpstr>Organization</vt:lpstr>
      <vt:lpstr>ORGANIZATION</vt:lpstr>
      <vt:lpstr>How Do We Help Writers Organize Their Ideas, and What Can We Do When They Struggle?</vt:lpstr>
      <vt:lpstr>Traits to Focus On As We Draft</vt:lpstr>
      <vt:lpstr>VOICE</vt:lpstr>
      <vt:lpstr>Voice</vt:lpstr>
      <vt:lpstr>Exploring  mentor texts  leads  endings  in-betweens</vt:lpstr>
      <vt:lpstr>Writers Need STRATEGIES That Help Them CRAFT Voice</vt:lpstr>
      <vt:lpstr>What Do We Do When Writers Struggle to Establish Voice?</vt:lpstr>
      <vt:lpstr>WORD CHOICE</vt:lpstr>
      <vt:lpstr>Word Choice</vt:lpstr>
      <vt:lpstr>Post-It Poetry</vt:lpstr>
      <vt:lpstr>Sentence fluency</vt:lpstr>
      <vt:lpstr>How Do We Help Writers Improve Word Choice and Sentence Fluency?   What Do We Do When They Struggle?</vt:lpstr>
      <vt:lpstr>PowerPoint Presentation</vt:lpstr>
      <vt:lpstr>Traits to Focus On During Peer-Review</vt:lpstr>
      <vt:lpstr>PowerPoint Presentation</vt:lpstr>
      <vt:lpstr>Traits to Focus On As We Edit</vt:lpstr>
      <vt:lpstr>CONVENTIONS:  THE LAST CONVERSATION</vt:lpstr>
      <vt:lpstr>PowerPoint Presentation</vt:lpstr>
      <vt:lpstr>Try These Innovative Instructional Approaches</vt:lpstr>
      <vt:lpstr>PowerPoint Presentation</vt:lpstr>
      <vt:lpstr>PowerPoint Presentation</vt:lpstr>
      <vt:lpstr>Shoot Your Data.</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Shaping Practice: An Introduction to Writing Instruction and Assessment</dc:title>
  <dc:creator>Angela Stockman</dc:creator>
  <cp:lastModifiedBy>Angela Stockman</cp:lastModifiedBy>
  <cp:revision>73</cp:revision>
  <cp:lastPrinted>2011-01-08T15:13:41Z</cp:lastPrinted>
  <dcterms:created xsi:type="dcterms:W3CDTF">2009-03-01T15:32:33Z</dcterms:created>
  <dcterms:modified xsi:type="dcterms:W3CDTF">2015-01-06T15:09:30Z</dcterms:modified>
</cp:coreProperties>
</file>